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741" r:id="rId2"/>
    <p:sldMasterId id="2147484012" r:id="rId3"/>
    <p:sldMasterId id="2147483999" r:id="rId4"/>
    <p:sldMasterId id="2147484066" r:id="rId5"/>
    <p:sldMasterId id="2147484072" r:id="rId6"/>
    <p:sldMasterId id="2147484082" r:id="rId7"/>
    <p:sldMasterId id="2147484092" r:id="rId8"/>
  </p:sldMasterIdLst>
  <p:notesMasterIdLst>
    <p:notesMasterId r:id="rId23"/>
  </p:notesMasterIdLst>
  <p:handoutMasterIdLst>
    <p:handoutMasterId r:id="rId24"/>
  </p:handoutMasterIdLst>
  <p:sldIdLst>
    <p:sldId id="390" r:id="rId9"/>
    <p:sldId id="543" r:id="rId10"/>
    <p:sldId id="559" r:id="rId11"/>
    <p:sldId id="560" r:id="rId12"/>
    <p:sldId id="556" r:id="rId13"/>
    <p:sldId id="558" r:id="rId14"/>
    <p:sldId id="557" r:id="rId15"/>
    <p:sldId id="532" r:id="rId16"/>
    <p:sldId id="554" r:id="rId17"/>
    <p:sldId id="533" r:id="rId18"/>
    <p:sldId id="534" r:id="rId19"/>
    <p:sldId id="561" r:id="rId20"/>
    <p:sldId id="555" r:id="rId21"/>
    <p:sldId id="432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67674E"/>
    <a:srgbClr val="FF3333"/>
    <a:srgbClr val="CC0000"/>
    <a:srgbClr val="000000"/>
    <a:srgbClr val="9EF066"/>
    <a:srgbClr val="FFFF75"/>
    <a:srgbClr val="0070C0"/>
    <a:srgbClr val="0000CC"/>
    <a:srgbClr val="1A3E94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2143" autoAdjust="0"/>
  </p:normalViewPr>
  <p:slideViewPr>
    <p:cSldViewPr>
      <p:cViewPr varScale="1">
        <p:scale>
          <a:sx n="72" d="100"/>
          <a:sy n="72" d="100"/>
        </p:scale>
        <p:origin x="-176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77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766" cy="480388"/>
          </a:xfrm>
          <a:prstGeom prst="rect">
            <a:avLst/>
          </a:prstGeom>
        </p:spPr>
        <p:txBody>
          <a:bodyPr vert="horz" lIns="99561" tIns="49779" rIns="99561" bIns="49779" rtlCol="0"/>
          <a:lstStyle>
            <a:lvl1pPr algn="l">
              <a:defRPr sz="14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48" y="0"/>
            <a:ext cx="3170765" cy="480388"/>
          </a:xfrm>
          <a:prstGeom prst="rect">
            <a:avLst/>
          </a:prstGeom>
        </p:spPr>
        <p:txBody>
          <a:bodyPr vert="horz" lIns="99561" tIns="49779" rIns="99561" bIns="49779" rtlCol="0"/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2"/>
            <a:ext cx="3170766" cy="480388"/>
          </a:xfrm>
          <a:prstGeom prst="rect">
            <a:avLst/>
          </a:prstGeom>
        </p:spPr>
        <p:txBody>
          <a:bodyPr vert="horz" lIns="99561" tIns="49779" rIns="99561" bIns="49779" rtlCol="0" anchor="b"/>
          <a:lstStyle>
            <a:lvl1pPr algn="l">
              <a:defRPr sz="14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48" y="9119172"/>
            <a:ext cx="3170765" cy="480388"/>
          </a:xfrm>
          <a:prstGeom prst="rect">
            <a:avLst/>
          </a:prstGeom>
        </p:spPr>
        <p:txBody>
          <a:bodyPr vert="horz" lIns="99561" tIns="49779" rIns="99561" bIns="49779" rtlCol="0" anchor="b"/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66CE4EE-7251-49FC-8001-1E055E0405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769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450" tIns="50728" rIns="101450" bIns="5072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366" y="4561228"/>
            <a:ext cx="5850472" cy="4320214"/>
          </a:xfrm>
          <a:prstGeom prst="rect">
            <a:avLst/>
          </a:prstGeom>
        </p:spPr>
        <p:txBody>
          <a:bodyPr vert="horz" lIns="101450" tIns="50728" rIns="101450" bIns="5072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94485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505415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24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Traditional funding sources are declining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69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99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1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LOGO-PCUSA_Seal_Rev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6016625"/>
            <a:ext cx="67627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47850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D53437-037A-49D2-91EC-5C855B17F7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5EE2A-F2F2-40EB-A149-33E6991F52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9F80-790A-4F7B-9976-E571410E36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CB2E-7BBD-490B-80C6-E84BF84ED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8AE3E-7548-43BC-9185-853048D5DA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72DB7-A7EB-4E81-A4D7-77CCE64256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5B948-33A3-43E4-B47A-3DE2FFD56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LOGO-PCUSA_Seal_Rev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6016625"/>
            <a:ext cx="67627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DB77B-A297-45C5-A8FB-26DF5A05C3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DA63D-B398-43F9-B6DD-CCE39F8957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LOGO-PCUSA_Seal_Rev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149225"/>
            <a:ext cx="67627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62800" cy="9906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229600" cy="50609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buFontTx/>
              <a:buNone/>
              <a:defRPr sz="2400"/>
            </a:lvl2pPr>
            <a:lvl3pPr marL="0" indent="0">
              <a:buFontTx/>
              <a:buNone/>
              <a:defRPr sz="20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8936C-96D2-4D2D-917E-C52F09005F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LOGO-PCUSA_Seal_Rev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149225"/>
            <a:ext cx="67627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62800" cy="990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D53437-037A-49D2-91EC-5C855B17F7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EC3B-F6A9-4210-9290-862FEF20A0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9B5E-F6BC-4A8D-9370-2DF3027A20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FD2C2-C9F7-451C-B6E3-3B50E2D27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3FFCA-3193-4E56-89B2-4EA707363C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08567-5381-49BD-83C5-D5AFD91598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69B72-EA49-42B9-9013-6CED0496DF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8AD0E-DE1C-4038-9C77-B12103E128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LOGO-PCUSA_Seal_Rev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6016625"/>
            <a:ext cx="67627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53ADB77B-A297-45C5-A8FB-26DF5A05C3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DBD90-1EF7-45FB-B0A0-9881F75638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06E9-7505-403A-B2E7-BD91B6B9F1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5766970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1692562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2953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LOGO-PCUSA_Seal_Rev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149225"/>
            <a:ext cx="67627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62800" cy="990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218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4038600"/>
          </a:xfrm>
          <a:prstGeom prst="rect">
            <a:avLst/>
          </a:prstGeom>
        </p:spPr>
        <p:txBody>
          <a:bodyPr anchor="ctr"/>
          <a:lstStyle>
            <a:lvl1pPr>
              <a:defRPr sz="4200" b="0" i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640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DFE89-5A03-4CDF-A2E7-E34478D8F8BB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6A9EA-DAE4-49BB-B9D3-1B74DF3B90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3698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CB75B-A5B9-44AA-A080-922CCA2DD0A3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E2B85-695B-400B-9989-304ED3676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0393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7CBD3-E3D1-4356-92E7-E2EDCC7085BF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24FF2-8B88-4AFC-895F-CF526A980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806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CC7EC-AC3A-486E-8DA9-E6287B6BC875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39B31-295E-4CE1-86B3-C7574581A7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2009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F2031-B694-4957-87F4-D35BA98F3A8A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15826-0332-4995-BDD9-5951E90ED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73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1C805-C797-4C8E-84E8-501B55FB4C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2164D-8DBA-4641-9C5C-66B957E47E2C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0C95-A2ED-4CE4-8B17-634E89417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922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A218-42D6-4018-B025-9F569B88A38C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7B243-7526-4F8B-B00E-482A2A4BC0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8929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AF466-6BE2-4F1C-809D-9C42932DF717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D4998-B07A-4226-BAB9-0AE0EA1099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310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A6C2D-01F3-4E68-9D03-E77690BF03E5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6D8A7-C932-46BB-AF33-1CA6F0B786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6202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LOGO-PCUSA_Seal_Rev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149225"/>
            <a:ext cx="67627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62800" cy="990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9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4038600"/>
          </a:xfrm>
          <a:prstGeom prst="rect">
            <a:avLst/>
          </a:prstGeom>
        </p:spPr>
        <p:txBody>
          <a:bodyPr anchor="ctr"/>
          <a:lstStyle>
            <a:lvl1pPr>
              <a:defRPr sz="4200" b="0" i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167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A513D-1D6D-4EA0-8EB3-B5540479827A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689CA-9CED-481E-84D8-1382837B4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0695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26BF9-A9BC-43CD-9A17-7BB7EB9E1DEC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F71CA-177C-4659-8E26-413227D61D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5550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8D77B-B30A-48BD-AB59-36BF40A0239F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2F062-DF7A-4990-AA34-D866EDC471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8247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D37E9-8651-425C-A75E-2ACAE52F1EBA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C992F-698B-444F-A2F5-215668431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96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D3DA5-36CA-427C-B67C-0B9B886B7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0286-5CDA-45F1-A1C3-95F805402B15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ECCEF-D3E9-4E08-A1AB-B3B6E0A880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9830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88BD9-A279-459B-94B0-719A590B17B4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17DA6-56EF-43DC-884A-72708EAFFD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3862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1747E-8967-4DC1-8F4B-E9113A7E2C23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FE15A-AED3-49CF-A352-2B3FEFB446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6909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DBDAB-D5A2-47FB-A71C-BF3338F1FA1D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D089F-D5B4-4028-A56C-2084932604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4241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2BE92-61D2-4754-A0E5-DA70D8F5AAFB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4E681-CF52-4AB0-9E3E-D60D2C2E0A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9825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A03F8-32E9-4B44-8D66-441563A5C26D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EA26D-3F1C-4EB8-B076-34B821C3AF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1746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4BB8-A084-434C-867C-25C9F0B14BC5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DE7C-AEC7-4185-BC7C-1F84368607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5620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C418E-E483-4078-A892-8BC786B3BDB8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7AD7A-22D6-4682-8DBE-0D7D072682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9741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17B8-AE9A-4824-9114-120B615A635E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D2D61-923C-4BCE-8FFA-D06C72879A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9547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2F88D-B108-4BA9-A0B6-8C26E695D020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A088E-CB5C-475D-9AC3-624F0D34F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19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0E4FA-3A8D-4674-ACDE-F9BB3A141D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6693E-2C6E-45C9-904F-7B1BD5523516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008C2-A03D-4738-BD90-1EFC0C188F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263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5849-08D2-4168-814E-5AAA37C57095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C3A6C-0BB7-498E-A04B-8F7A2FC5D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0810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9F2F8-D7CD-4567-8E54-830F0847364A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17D95-0DB0-4714-92A4-C0AE9ADD5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0480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2D983-9FB4-4C8E-8462-D1E975B4EA4F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317E2-B126-4233-B84E-89BFAC242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89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99BD-4E6A-4D31-885D-172102EA7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70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9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D53437-037A-49D2-91EC-5C855B17F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5" r:id="rId2"/>
    <p:sldLayoutId id="2147483982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78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5EDB93-E7BD-411B-BC2A-11098D595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67" r:id="rId2"/>
    <p:sldLayoutId id="2147483981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MA_Logo4C.a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2065338"/>
            <a:ext cx="306387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pmagra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5797550"/>
            <a:ext cx="56673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2788" y="5976938"/>
            <a:ext cx="35575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/>
                <a:cs typeface="Tw Cen MT"/>
              </a:rPr>
              <a:t>INSPIRE | EQUIP | CONNECT  |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105275" y="6151563"/>
            <a:ext cx="5032375" cy="0"/>
          </a:xfrm>
          <a:prstGeom prst="line">
            <a:avLst/>
          </a:prstGeom>
          <a:ln w="19050" cmpd="sng">
            <a:solidFill>
              <a:schemeClr val="tx1">
                <a:lumMod val="90000"/>
                <a:lumOff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77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logolarge.g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7" t="-4482" b="12405"/>
          <a:stretch>
            <a:fillRect/>
          </a:stretch>
        </p:blipFill>
        <p:spPr bwMode="auto">
          <a:xfrm>
            <a:off x="0" y="1754188"/>
            <a:ext cx="2886075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A20474-74BD-45E9-82D1-FBF8F636D10C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F8F8F"/>
                </a:solidFill>
                <a:latin typeface="Georgia" panose="02040502050405020303" pitchFamily="18" charset="0"/>
              </a:defRPr>
            </a:lvl1pPr>
          </a:lstStyle>
          <a:p>
            <a:fld id="{4064FCB2-0EC8-431F-BDC0-7E4E8E81D13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6" name="Picture 9" descr="PCUSA-Seal1C.ai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5459413"/>
            <a:ext cx="9048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21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102" r:id="rId10"/>
    <p:sldLayoutId id="214748410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7808E7-2409-47AD-B2BD-311A31A6336A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F8F8F"/>
                </a:solidFill>
                <a:latin typeface="Georgia" panose="02040502050405020303" pitchFamily="18" charset="0"/>
              </a:defRPr>
            </a:lvl1pPr>
          </a:lstStyle>
          <a:p>
            <a:fld id="{B93AC3DD-BABB-4790-8F3E-74E174AD3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56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8CAC6C-552C-47FA-BBB2-0B69E840D116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AC0C5"/>
                </a:solidFill>
                <a:latin typeface="Georgia" panose="02040502050405020303" pitchFamily="18" charset="0"/>
              </a:defRPr>
            </a:lvl1pPr>
          </a:lstStyle>
          <a:p>
            <a:fld id="{B37FC161-B273-4031-9749-21B1F9AD56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07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4114800"/>
            <a:ext cx="77724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>
            <a:defPPr>
              <a:defRPr sz="4400">
                <a:solidFill>
                  <a:schemeClr val="tx2">
                    <a:shade val="85000"/>
                    <a:satMod val="150000"/>
                  </a:schemeClr>
                </a:solidFill>
                <a:latin typeface="+mj-lt"/>
                <a:ea typeface="+mj-ea"/>
                <a:cs typeface="+mj-cs"/>
              </a:defRPr>
            </a:defPPr>
            <a:lvl1pPr algn="ctr" eaLnBrk="1" hangingPunct="1">
              <a:buNone/>
              <a:defRPr lang="en-US" sz="4800" b="1" strike="noStrike" kern="1200" baseline="0" dirty="0" smtClean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Engagement and Support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819400"/>
            <a:ext cx="67056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Inform, Interpret, Engage</a:t>
            </a:r>
          </a:p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Generous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Giving</a:t>
            </a:r>
          </a:p>
          <a:p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5017" y="4501634"/>
            <a:ext cx="51539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Mid Council Financial Network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November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0866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Who? Relationship and Development Operations</a:t>
            </a:r>
          </a:p>
        </p:txBody>
      </p:sp>
      <p:pic>
        <p:nvPicPr>
          <p:cNvPr id="5124" name="Picture 4" descr="http://telecomst.ru/nashi-uslugi/IMG/internet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r="5098"/>
          <a:stretch/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3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Research Services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http://www.topprimetelecom.com.br/wp-content/uploads/comunicacao-empresarial-1024x7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7" b="9386"/>
          <a:stretch/>
        </p:blipFill>
        <p:spPr bwMode="auto">
          <a:xfrm>
            <a:off x="0" y="1005840"/>
            <a:ext cx="9132916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6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sachristianfellowship.org/wp-content/uploads/2016/06/person-371015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9" b="10773"/>
          <a:stretch/>
        </p:blipFill>
        <p:spPr bwMode="auto">
          <a:xfrm>
            <a:off x="0" y="1033936"/>
            <a:ext cx="9144000" cy="581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you considered…?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481" y="1600200"/>
            <a:ext cx="34290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would God send God’s son to die for me but expect me to just give a little?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22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Meister Eckhart (c. 1260-1328)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286000"/>
            <a:ext cx="80010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050" y="1219200"/>
            <a:ext cx="834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“If the only prayer you say in your life is ‘thank you’ that is enough.”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15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OGO-PCUSA_Seal_Rev.eps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05063" y="1253332"/>
            <a:ext cx="4333875" cy="4351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</p:spPr>
        <p:txBody>
          <a:bodyPr anchor="ctr">
            <a:no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Lens of Stewardship: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Answering “Why?”</a:t>
            </a:r>
          </a:p>
        </p:txBody>
      </p:sp>
      <p:pic>
        <p:nvPicPr>
          <p:cNvPr id="1026" name="Picture 2" descr="http://cdn01.zoomit.ir/2016/5/309ff3b6-f126-4e78-ad58-9be731ffc7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71550" y="3200400"/>
            <a:ext cx="72009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earth is the Lord’s and all that is in it, the world, and those who live in it; for God has founded it on the seas, and established it on the rivers.</a:t>
            </a:r>
          </a:p>
          <a:p>
            <a:pPr algn="r"/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Psalm 24:1-2 (NRSV)</a:t>
            </a:r>
          </a:p>
        </p:txBody>
      </p:sp>
    </p:spTree>
    <p:extLst>
      <p:ext uri="{BB962C8B-B14F-4D97-AF65-F5344CB8AC3E}">
        <p14:creationId xmlns:p14="http://schemas.microsoft.com/office/powerpoint/2010/main" val="23537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610600" cy="990600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Lens of Stewardship: Answering “Why?”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735" y="1373875"/>
            <a:ext cx="4495800" cy="4800600"/>
          </a:xfrm>
        </p:spPr>
        <p:txBody>
          <a:bodyPr/>
          <a:lstStyle/>
          <a:p>
            <a:pPr marL="0" indent="0">
              <a:buNone/>
            </a:pPr>
            <a:r>
              <a:rPr lang="en-US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us in this way, as servants of Christ and stewards of God’s mysteries. </a:t>
            </a:r>
            <a:r>
              <a:rPr lang="en-US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Moreover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it is required of stewards that they should be found trustworthy.</a:t>
            </a:r>
          </a:p>
          <a:p>
            <a:pPr marL="0" indent="0" algn="r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4:1-2,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NRSV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535" y="1373875"/>
            <a:ext cx="368503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570"/>
            <a:ext cx="8458200" cy="990600"/>
          </a:xfrm>
        </p:spPr>
        <p:txBody>
          <a:bodyPr>
            <a:no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Lens of Stewardship: Answering “What?” </a:t>
            </a:r>
            <a:endParaRPr lang="en-US" sz="3200" b="1" dirty="0"/>
          </a:p>
        </p:txBody>
      </p:sp>
      <p:pic>
        <p:nvPicPr>
          <p:cNvPr id="5" name="Picture 2" descr="http://www2.gcc.edu/cso/student/images/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0170"/>
            <a:ext cx="9143999" cy="58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219200"/>
            <a:ext cx="3581400" cy="4267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Stewardship is everything you do after you say, “I Believe”. </a:t>
            </a:r>
          </a:p>
        </p:txBody>
      </p:sp>
    </p:spTree>
    <p:extLst>
      <p:ext uri="{BB962C8B-B14F-4D97-AF65-F5344CB8AC3E}">
        <p14:creationId xmlns:p14="http://schemas.microsoft.com/office/powerpoint/2010/main" val="392269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Presbyterian Mission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95500" y="1295400"/>
            <a:ext cx="495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Stewardship is Discipleship</a:t>
            </a:r>
          </a:p>
        </p:txBody>
      </p:sp>
      <p:pic>
        <p:nvPicPr>
          <p:cNvPr id="2050" name="Picture 2" descr="https://newtonpresbytery2013.files.wordpress.com/2013/04/stewardshipisdisciple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4773448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0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90600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Stewardship = God’s Love in Action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5" t="11029" r="41013" b="11151"/>
          <a:stretch>
            <a:fillRect/>
          </a:stretch>
        </p:blipFill>
        <p:spPr bwMode="auto">
          <a:xfrm>
            <a:off x="3429000" y="1143000"/>
            <a:ext cx="4348316" cy="557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1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How?  Mission Engagement and Support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29" y="1006522"/>
            <a:ext cx="9191459" cy="6035040"/>
          </a:xfrm>
        </p:spPr>
      </p:pic>
      <p:sp>
        <p:nvSpPr>
          <p:cNvPr id="6" name="Rectangle 5"/>
          <p:cNvSpPr/>
          <p:nvPr/>
        </p:nvSpPr>
        <p:spPr>
          <a:xfrm>
            <a:off x="5943600" y="2743200"/>
            <a:ext cx="29738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Interpret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0194" y="5562600"/>
            <a:ext cx="26661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Engage</a:t>
            </a: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457200" y="1606395"/>
            <a:ext cx="2542994" cy="801821"/>
          </a:xfrm>
          <a:prstGeom prst="rect">
            <a:avLst/>
          </a:prstGeom>
          <a:ln>
            <a:noFill/>
          </a:ln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 rtl="0">
              <a:buNone/>
            </a:pPr>
            <a:r>
              <a:rPr lang="en-US" sz="5400" kern="10" spc="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Inform</a:t>
            </a:r>
          </a:p>
        </p:txBody>
      </p:sp>
    </p:spTree>
    <p:extLst>
      <p:ext uri="{BB962C8B-B14F-4D97-AF65-F5344CB8AC3E}">
        <p14:creationId xmlns:p14="http://schemas.microsoft.com/office/powerpoint/2010/main" val="47402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990600"/>
          </a:xfrm>
        </p:spPr>
        <p:txBody>
          <a:bodyPr anchor="ctr"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How? Special Offerings</a:t>
            </a:r>
          </a:p>
        </p:txBody>
      </p:sp>
      <p:pic>
        <p:nvPicPr>
          <p:cNvPr id="5" name="Picture 2" descr="https://pbs.twimg.com/profile_images/553329863122100225/nGG_-MIR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28699"/>
            <a:ext cx="58293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2" y="4724968"/>
            <a:ext cx="3941378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81100"/>
            <a:ext cx="3941378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2" y="1181100"/>
            <a:ext cx="3941378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724968"/>
            <a:ext cx="394137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499"/>
            <a:ext cx="9144000" cy="4934857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04800" y="26401"/>
            <a:ext cx="8004976" cy="990600"/>
          </a:xfrm>
          <a:prstGeom prst="rect">
            <a:avLst/>
          </a:prstGeom>
        </p:spPr>
        <p:txBody>
          <a:bodyPr vert="horz" anchor="ctr"/>
          <a:lstStyle/>
          <a:p>
            <a:pPr lvl="0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Trebuchet MS"/>
              </a:rPr>
              <a:t>Who? Mission Engagement Advisors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072" y="4436785"/>
            <a:ext cx="1828800" cy="1877437"/>
          </a:xfrm>
          <a:prstGeom prst="rect">
            <a:avLst/>
          </a:prstGeom>
          <a:solidFill>
            <a:srgbClr val="0070C0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n-lt"/>
              </a:rPr>
              <a:t>René Myers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Synods of Alaska Northwest, Pacific, Southern California &amp; Hawaii, and Southwest</a:t>
            </a:r>
          </a:p>
        </p:txBody>
      </p:sp>
      <p:pic>
        <p:nvPicPr>
          <p:cNvPr id="8" name="Picture 7" descr="Rene Meyers.jpg"/>
          <p:cNvPicPr>
            <a:picLocks noChangeAspect="1"/>
          </p:cNvPicPr>
          <p:nvPr/>
        </p:nvPicPr>
        <p:blipFill rotWithShape="1">
          <a:blip r:embed="rId4" cstate="print"/>
          <a:srcRect b="20968"/>
          <a:stretch/>
        </p:blipFill>
        <p:spPr>
          <a:xfrm>
            <a:off x="524258" y="2916231"/>
            <a:ext cx="1187048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>
            <a:spLocks noChangeAspect="1"/>
          </p:cNvSpPr>
          <p:nvPr/>
        </p:nvSpPr>
        <p:spPr>
          <a:xfrm>
            <a:off x="6803130" y="2678131"/>
            <a:ext cx="2255574" cy="892552"/>
          </a:xfrm>
          <a:prstGeom prst="rect">
            <a:avLst/>
          </a:prstGeom>
          <a:solidFill>
            <a:srgbClr val="FF3333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>
                <a:solidFill>
                  <a:schemeClr val="bg1"/>
                </a:solidFill>
                <a:latin typeface="+mn-lt"/>
              </a:rPr>
              <a:t>Lynne Foreman</a:t>
            </a:r>
          </a:p>
          <a:p>
            <a:pPr marL="0" lvl="1" algn="ctr"/>
            <a:r>
              <a:rPr lang="en-US" sz="1600" dirty="0">
                <a:solidFill>
                  <a:schemeClr val="bg1"/>
                </a:solidFill>
                <a:latin typeface="+mn-lt"/>
              </a:rPr>
              <a:t>Synods of the Northeast and Trinity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6800" r="9762" b="21284"/>
          <a:stretch/>
        </p:blipFill>
        <p:spPr bwMode="auto">
          <a:xfrm>
            <a:off x="7277014" y="1089889"/>
            <a:ext cx="1300631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/>
          </p:cNvSpPr>
          <p:nvPr/>
        </p:nvSpPr>
        <p:spPr>
          <a:xfrm>
            <a:off x="6380503" y="5634511"/>
            <a:ext cx="2524004" cy="1138773"/>
          </a:xfrm>
          <a:prstGeom prst="rect">
            <a:avLst/>
          </a:prstGeom>
          <a:solidFill>
            <a:srgbClr val="7030A0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Sy Hughes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Synods of Mid-Atlantic, South Atlantic and </a:t>
            </a:r>
            <a:r>
              <a:rPr lang="en-US" sz="1600" dirty="0" err="1">
                <a:solidFill>
                  <a:schemeClr val="bg1"/>
                </a:solidFill>
                <a:latin typeface="+mn-lt"/>
                <a:cs typeface="Arial" pitchFamily="34" charset="0"/>
              </a:rPr>
              <a:t>Boriquén</a:t>
            </a:r>
            <a:r>
              <a:rPr lang="en-US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 (Puerto Rico)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8105" y="5654788"/>
            <a:ext cx="2140748" cy="892552"/>
          </a:xfrm>
          <a:prstGeom prst="rect">
            <a:avLst/>
          </a:prstGeom>
          <a:solidFill>
            <a:srgbClr val="9EF066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b="1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Bill McConnell </a:t>
            </a:r>
            <a:r>
              <a:rPr lang="en-US" sz="1600" dirty="0">
                <a:solidFill>
                  <a:schemeClr val="bg1">
                    <a:lumMod val="25000"/>
                  </a:schemeClr>
                </a:solidFill>
                <a:latin typeface="+mn-lt"/>
              </a:rPr>
              <a:t>Synods the Sun and Living Waters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5657" r="12890" b="20243"/>
          <a:stretch/>
        </p:blipFill>
        <p:spPr bwMode="auto">
          <a:xfrm>
            <a:off x="7086517" y="3959469"/>
            <a:ext cx="1111976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33158" y="2643912"/>
            <a:ext cx="2212136" cy="1138773"/>
          </a:xfrm>
          <a:prstGeom prst="rect">
            <a:avLst/>
          </a:prstGeom>
          <a:solidFill>
            <a:srgbClr val="FFFF00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A1A1A"/>
                </a:solidFill>
                <a:latin typeface="+mn-lt"/>
                <a:cs typeface="Arial" pitchFamily="34" charset="0"/>
              </a:rPr>
              <a:t>Chris Roseland</a:t>
            </a:r>
          </a:p>
          <a:p>
            <a:pPr algn="ctr"/>
            <a:r>
              <a:rPr lang="en-US" sz="1600" dirty="0">
                <a:solidFill>
                  <a:srgbClr val="1A1A1A"/>
                </a:solidFill>
                <a:latin typeface="+mn-lt"/>
                <a:cs typeface="Arial" pitchFamily="34" charset="0"/>
              </a:rPr>
              <a:t>Synods of the Covenant and Lincoln Trails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 t="9158" r="5060" b="8824"/>
          <a:stretch/>
        </p:blipFill>
        <p:spPr>
          <a:xfrm>
            <a:off x="4651127" y="1123358"/>
            <a:ext cx="1205655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824483" y="2614981"/>
            <a:ext cx="2127980" cy="1384995"/>
          </a:xfrm>
          <a:prstGeom prst="rect">
            <a:avLst/>
          </a:prstGeom>
          <a:solidFill>
            <a:srgbClr val="FFC000"/>
          </a:solidFill>
          <a:ln w="31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A1A1A"/>
                </a:solidFill>
                <a:latin typeface="+mn-lt"/>
                <a:cs typeface="Arial" pitchFamily="34" charset="0"/>
              </a:rPr>
              <a:t>Rhonda Kruse</a:t>
            </a:r>
          </a:p>
          <a:p>
            <a:pPr algn="ctr"/>
            <a:r>
              <a:rPr lang="en-US" sz="1600" dirty="0">
                <a:solidFill>
                  <a:srgbClr val="1A1A1A"/>
                </a:solidFill>
                <a:latin typeface="+mn-lt"/>
                <a:cs typeface="Arial" pitchFamily="34" charset="0"/>
              </a:rPr>
              <a:t>Synods of the Rocky Mountains, Lakes and Prairies and Mid-America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6920"/>
          <a:stretch/>
        </p:blipFill>
        <p:spPr>
          <a:xfrm>
            <a:off x="2342448" y="1074515"/>
            <a:ext cx="1125657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8" r="13379" b="22646"/>
          <a:stretch/>
        </p:blipFill>
        <p:spPr>
          <a:xfrm>
            <a:off x="3966950" y="4101729"/>
            <a:ext cx="1117878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803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MA_mac">
  <a:themeElements>
    <a:clrScheme name="Custom 10">
      <a:dk1>
        <a:srgbClr val="333333"/>
      </a:dk1>
      <a:lt1>
        <a:sysClr val="window" lastClr="FFFFFF"/>
      </a:lt1>
      <a:dk2>
        <a:srgbClr val="60A4BE"/>
      </a:dk2>
      <a:lt2>
        <a:srgbClr val="C6E0E5"/>
      </a:lt2>
      <a:accent1>
        <a:srgbClr val="C8C32E"/>
      </a:accent1>
      <a:accent2>
        <a:srgbClr val="FFD321"/>
      </a:accent2>
      <a:accent3>
        <a:srgbClr val="DB8727"/>
      </a:accent3>
      <a:accent4>
        <a:srgbClr val="EDE93A"/>
      </a:accent4>
      <a:accent5>
        <a:srgbClr val="3E2200"/>
      </a:accent5>
      <a:accent6>
        <a:srgbClr val="9F2066"/>
      </a:accent6>
      <a:hlink>
        <a:srgbClr val="C81E23"/>
      </a:hlink>
      <a:folHlink>
        <a:srgbClr val="5B6C70"/>
      </a:folHlink>
    </a:clrScheme>
    <a:fontScheme name="PMA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Custom 11">
      <a:dk1>
        <a:srgbClr val="333333"/>
      </a:dk1>
      <a:lt1>
        <a:sysClr val="window" lastClr="FFFFFF"/>
      </a:lt1>
      <a:dk2>
        <a:srgbClr val="60A4BE"/>
      </a:dk2>
      <a:lt2>
        <a:srgbClr val="C4DBDF"/>
      </a:lt2>
      <a:accent1>
        <a:srgbClr val="C8C32E"/>
      </a:accent1>
      <a:accent2>
        <a:srgbClr val="FFD321"/>
      </a:accent2>
      <a:accent3>
        <a:srgbClr val="DB8727"/>
      </a:accent3>
      <a:accent4>
        <a:srgbClr val="EDE93A"/>
      </a:accent4>
      <a:accent5>
        <a:srgbClr val="3E2200"/>
      </a:accent5>
      <a:accent6>
        <a:srgbClr val="9F2066"/>
      </a:accent6>
      <a:hlink>
        <a:srgbClr val="C81E23"/>
      </a:hlink>
      <a:folHlink>
        <a:srgbClr val="5B6C7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Custom 11">
      <a:dk1>
        <a:srgbClr val="333333"/>
      </a:dk1>
      <a:lt1>
        <a:sysClr val="window" lastClr="FFFFFF"/>
      </a:lt1>
      <a:dk2>
        <a:srgbClr val="60A4BE"/>
      </a:dk2>
      <a:lt2>
        <a:srgbClr val="C4DBDF"/>
      </a:lt2>
      <a:accent1>
        <a:srgbClr val="C8C32E"/>
      </a:accent1>
      <a:accent2>
        <a:srgbClr val="FFD321"/>
      </a:accent2>
      <a:accent3>
        <a:srgbClr val="DB8727"/>
      </a:accent3>
      <a:accent4>
        <a:srgbClr val="EDE93A"/>
      </a:accent4>
      <a:accent5>
        <a:srgbClr val="3E2200"/>
      </a:accent5>
      <a:accent6>
        <a:srgbClr val="9F2066"/>
      </a:accent6>
      <a:hlink>
        <a:srgbClr val="C81E23"/>
      </a:hlink>
      <a:folHlink>
        <a:srgbClr val="5B6C7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Office Theme">
  <a:themeElements>
    <a:clrScheme name="PMA">
      <a:dk1>
        <a:srgbClr val="99A4AC"/>
      </a:dk1>
      <a:lt1>
        <a:sysClr val="window" lastClr="FFFFFF"/>
      </a:lt1>
      <a:dk2>
        <a:srgbClr val="6FB4C8"/>
      </a:dk2>
      <a:lt2>
        <a:srgbClr val="E1EFF3"/>
      </a:lt2>
      <a:accent1>
        <a:srgbClr val="C8C32E"/>
      </a:accent1>
      <a:accent2>
        <a:srgbClr val="FFD321"/>
      </a:accent2>
      <a:accent3>
        <a:srgbClr val="5B6770"/>
      </a:accent3>
      <a:accent4>
        <a:srgbClr val="DB8727"/>
      </a:accent4>
      <a:accent5>
        <a:srgbClr val="EDE93A"/>
      </a:accent5>
      <a:accent6>
        <a:srgbClr val="3E2200"/>
      </a:accent6>
      <a:hlink>
        <a:srgbClr val="9F2066"/>
      </a:hlink>
      <a:folHlink>
        <a:srgbClr val="C81E23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274</Words>
  <Application>Microsoft Office PowerPoint</Application>
  <PresentationFormat>On-screen Show (4:3)</PresentationFormat>
  <Paragraphs>40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1_Custom Design</vt:lpstr>
      <vt:lpstr>Office Theme</vt:lpstr>
      <vt:lpstr>2_Custom Design</vt:lpstr>
      <vt:lpstr>Custom Design</vt:lpstr>
      <vt:lpstr>PMA_mac</vt:lpstr>
      <vt:lpstr>1_Office Theme</vt:lpstr>
      <vt:lpstr>2_Office Theme</vt:lpstr>
      <vt:lpstr>3_Office Theme</vt:lpstr>
      <vt:lpstr>Mission Engagement and Support</vt:lpstr>
      <vt:lpstr>The Lens of Stewardship:  Answering “Why?”</vt:lpstr>
      <vt:lpstr>The Lens of Stewardship: Answering “Why?” </vt:lpstr>
      <vt:lpstr>The Lens of Stewardship: Answering “What?” </vt:lpstr>
      <vt:lpstr>Presbyterian Mission</vt:lpstr>
      <vt:lpstr>Stewardship = God’s Love in Action</vt:lpstr>
      <vt:lpstr>How?  Mission Engagement and Support</vt:lpstr>
      <vt:lpstr>How? Special Offerings</vt:lpstr>
      <vt:lpstr>PowerPoint Presentation</vt:lpstr>
      <vt:lpstr>Who? Relationship and Development Operations</vt:lpstr>
      <vt:lpstr>Research Services</vt:lpstr>
      <vt:lpstr>Have you considered…?</vt:lpstr>
      <vt:lpstr>Meister Eckhart (c. 1260-1328)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2010-08-27T18:01:35Z</dcterms:created>
  <dcterms:modified xsi:type="dcterms:W3CDTF">2016-12-02T17:28:53Z</dcterms:modified>
</cp:coreProperties>
</file>