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256" r:id="rId2"/>
    <p:sldId id="270" r:id="rId3"/>
    <p:sldId id="257" r:id="rId4"/>
    <p:sldId id="258" r:id="rId5"/>
    <p:sldId id="263" r:id="rId6"/>
    <p:sldId id="307" r:id="rId7"/>
    <p:sldId id="264" r:id="rId8"/>
    <p:sldId id="265" r:id="rId9"/>
    <p:sldId id="267" r:id="rId10"/>
    <p:sldId id="310" r:id="rId11"/>
    <p:sldId id="271" r:id="rId12"/>
    <p:sldId id="289" r:id="rId13"/>
    <p:sldId id="266" r:id="rId14"/>
    <p:sldId id="259" r:id="rId15"/>
    <p:sldId id="273" r:id="rId16"/>
    <p:sldId id="277" r:id="rId17"/>
    <p:sldId id="278" r:id="rId18"/>
    <p:sldId id="276" r:id="rId19"/>
    <p:sldId id="290" r:id="rId20"/>
    <p:sldId id="303" r:id="rId21"/>
    <p:sldId id="274" r:id="rId22"/>
    <p:sldId id="297" r:id="rId23"/>
    <p:sldId id="298" r:id="rId24"/>
    <p:sldId id="301" r:id="rId25"/>
    <p:sldId id="299" r:id="rId26"/>
    <p:sldId id="302" r:id="rId27"/>
    <p:sldId id="304" r:id="rId28"/>
    <p:sldId id="305" r:id="rId29"/>
    <p:sldId id="296" r:id="rId30"/>
    <p:sldId id="275" r:id="rId31"/>
    <p:sldId id="306" r:id="rId32"/>
    <p:sldId id="308" r:id="rId33"/>
    <p:sldId id="281" r:id="rId3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yce Lieberman" initials="JL" lastIdx="0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3" autoAdjust="0"/>
    <p:restoredTop sz="87028" autoAdjust="0"/>
  </p:normalViewPr>
  <p:slideViewPr>
    <p:cSldViewPr snapToGrid="0">
      <p:cViewPr varScale="1">
        <p:scale>
          <a:sx n="76" d="100"/>
          <a:sy n="76" d="100"/>
        </p:scale>
        <p:origin x="-907" y="-9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Dismissals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Number of Congregations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Sheet1!$A$2:$A$12</c:f>
              <c:numCache>
                <c:formatCode>General</c:formatCode>
                <c:ptCount val="11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  <c:pt idx="9">
                  <c:v>2014</c:v>
                </c:pt>
                <c:pt idx="10">
                  <c:v>2015</c:v>
                </c:pt>
              </c:numCache>
            </c:num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</c:v>
                </c:pt>
                <c:pt idx="1">
                  <c:v>6</c:v>
                </c:pt>
                <c:pt idx="2">
                  <c:v>12</c:v>
                </c:pt>
                <c:pt idx="3">
                  <c:v>25</c:v>
                </c:pt>
                <c:pt idx="4">
                  <c:v>15</c:v>
                </c:pt>
                <c:pt idx="5">
                  <c:v>26</c:v>
                </c:pt>
                <c:pt idx="6">
                  <c:v>21</c:v>
                </c:pt>
                <c:pt idx="7">
                  <c:v>110</c:v>
                </c:pt>
                <c:pt idx="8">
                  <c:v>148</c:v>
                </c:pt>
                <c:pt idx="9">
                  <c:v>101</c:v>
                </c:pt>
                <c:pt idx="10">
                  <c:v>110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1EF-40AD-B842-8DE031B0DFD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827776"/>
        <c:axId val="99870976"/>
      </c:lineChart>
      <c:catAx>
        <c:axId val="34827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9870976"/>
        <c:crosses val="autoZero"/>
        <c:auto val="1"/>
        <c:lblAlgn val="ctr"/>
        <c:lblOffset val="100"/>
        <c:noMultiLvlLbl val="0"/>
      </c:catAx>
      <c:valAx>
        <c:axId val="9987097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4827776"/>
        <c:crosses val="autoZero"/>
        <c:crossBetween val="between"/>
      </c:valAx>
      <c:spPr>
        <a:noFill/>
        <a:ln>
          <a:solidFill>
            <a:srgbClr val="FF0000"/>
          </a:solidFill>
        </a:ln>
        <a:effectLst/>
      </c:spPr>
    </c:plotArea>
    <c:legend>
      <c:legendPos val="b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0.53442</cdr:x>
      <cdr:y>0.54235</cdr:y>
    </cdr:from>
    <cdr:to>
      <cdr:x>0.64971</cdr:x>
      <cdr:y>0.66728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137871" y="1951831"/>
          <a:ext cx="1108363" cy="4496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b="1" dirty="0">
              <a:solidFill>
                <a:srgbClr val="002060"/>
              </a:solidFill>
            </a:rPr>
            <a:t>Ordination</a:t>
          </a:r>
        </a:p>
        <a:p xmlns:a="http://schemas.openxmlformats.org/drawingml/2006/main">
          <a:pPr algn="ctr"/>
          <a:r>
            <a:rPr lang="en-US" sz="1100" b="1" dirty="0">
              <a:solidFill>
                <a:srgbClr val="002060"/>
              </a:solidFill>
            </a:rPr>
            <a:t>Standards</a:t>
          </a:r>
        </a:p>
      </cdr:txBody>
    </cdr:sp>
  </cdr:relSizeAnchor>
  <cdr:relSizeAnchor xmlns:cdr="http://schemas.openxmlformats.org/drawingml/2006/chartDrawing">
    <cdr:from>
      <cdr:x>0.69582</cdr:x>
      <cdr:y>0.31311</cdr:y>
    </cdr:from>
    <cdr:to>
      <cdr:x>0.8188</cdr:x>
      <cdr:y>0.43373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6689580" y="1126837"/>
          <a:ext cx="1182255" cy="4341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0.72945</cdr:x>
      <cdr:y>0.31311</cdr:y>
    </cdr:from>
    <cdr:to>
      <cdr:x>0.82456</cdr:x>
      <cdr:y>0.56719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012853" y="1126837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0.80727</cdr:x>
      <cdr:y>0.25921</cdr:y>
    </cdr:from>
    <cdr:to>
      <cdr:x>0.90238</cdr:x>
      <cdr:y>0.35161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760998" y="932873"/>
          <a:ext cx="914400" cy="33250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rgbClr val="002060"/>
              </a:solidFill>
            </a:rPr>
            <a:t>Marriage</a:t>
          </a:r>
        </a:p>
      </cdr:txBody>
    </cdr:sp>
  </cdr:relSizeAnchor>
  <cdr:relSizeAnchor xmlns:cdr="http://schemas.openxmlformats.org/drawingml/2006/chartDrawing">
    <cdr:from>
      <cdr:x>0.64877</cdr:x>
      <cdr:y>0.24512</cdr:y>
    </cdr:from>
    <cdr:to>
      <cdr:x>0.70161</cdr:x>
      <cdr:y>0.32938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6237714" y="886690"/>
          <a:ext cx="508000" cy="304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 algn="ctr"/>
          <a:r>
            <a:rPr lang="en-US" sz="1100" b="1" dirty="0">
              <a:solidFill>
                <a:srgbClr val="002060"/>
              </a:solidFill>
            </a:rPr>
            <a:t>ECO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0FFDBF-0F4C-42FB-84E9-8DE5B0D14F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5823219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6A34F88-4B7B-4883-8D0A-8DF0589F93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9648299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7161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2249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27860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708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24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74732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3608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5337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2972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29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90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30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6702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31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6428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3704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32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0430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33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713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794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12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6600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15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79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3207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17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737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18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5774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A34F88-4B7B-4883-8D0A-8DF0589F939E}" type="slidenum">
              <a:rPr lang="en-US" smtClean="0"/>
              <a:t>20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583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E0307-B85C-446A-8EF0-0407D435D787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862E7-95FA-4FC4-9EC5-DDBFA8DC7417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987F2-A784-4F72-BB57-0E9EACDE722E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BBD51E-4B19-444E-85C0-DBD7EB6263F4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7255A-4AD5-4D3E-9A0A-689DA3BA976C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E0AD15-87AC-45B2-9EE5-8D165AF83CD7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0CCD-F0D6-4CC2-A4C8-2D7D0D875F02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FE2CC-454D-4466-AC55-B86DA0A87BAE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B647B1BF-4039-460D-A637-65428CBD720E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A39ACE-9343-4EBE-B5CA-AEA240A1DC53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A00F7B-89C5-4DF7-A309-6263220147D4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9C95DE-FD64-4606-AE61-EC1136867CC6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B0BBD-30FE-4CF1-900A-0C45149F8AF8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A5F7F-3E81-4C65-A4D1-CB62D5B9DB9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ECC86-1672-4627-AEFE-EC5485C73905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CB01F-D966-4C62-B900-0BE008A90C98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3A0EA-7DC7-4964-BB97-B173EF3B859A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F52CC-F3D9-41D4-BCE4-C208E61A3F31}" type="datetimeFigureOut">
              <a:rPr lang="en-US" dirty="0"/>
              <a:t>12/2/2016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jp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2131" y="2742465"/>
            <a:ext cx="8622325" cy="1373070"/>
          </a:xfrm>
        </p:spPr>
        <p:txBody>
          <a:bodyPr/>
          <a:lstStyle/>
          <a:p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sz="4800" dirty="0"/>
              <a:t>Property and </a:t>
            </a:r>
            <a:br>
              <a:rPr lang="en-US" sz="4800" dirty="0"/>
            </a:br>
            <a:r>
              <a:rPr lang="en-US" sz="4800" dirty="0"/>
              <a:t>Church Dismissals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Mid Council Financial Network</a:t>
            </a:r>
          </a:p>
          <a:p>
            <a:r>
              <a:rPr lang="en-US" sz="3600" dirty="0"/>
              <a:t>November 16, 2016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49068" y="2599443"/>
            <a:ext cx="1231641" cy="165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743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those in Ordered Ministry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0060"/>
          </a:xfrm>
        </p:spPr>
        <p:txBody>
          <a:bodyPr>
            <a:normAutofit/>
          </a:bodyPr>
          <a:lstStyle/>
          <a:p>
            <a:r>
              <a:rPr lang="en-US" dirty="0"/>
              <a:t>Will you be governed by our church’s polity, and will you abide by its discipline?  Will you be a friend among your colleagues in ministry, working with them, subject to the ordering of God’s Word and Spirit?</a:t>
            </a:r>
          </a:p>
          <a:p>
            <a:pPr marL="0" indent="0" algn="r">
              <a:buNone/>
            </a:pPr>
            <a:r>
              <a:rPr lang="en-US" dirty="0"/>
              <a:t>W-4.4003e.</a:t>
            </a:r>
          </a:p>
          <a:p>
            <a:r>
              <a:rPr lang="en-US" dirty="0"/>
              <a:t>Do you promise to further the peace, unity, and purity of the church?</a:t>
            </a:r>
          </a:p>
          <a:p>
            <a:pPr marL="0" indent="0" algn="r">
              <a:buNone/>
            </a:pPr>
            <a:r>
              <a:rPr lang="en-US" dirty="0"/>
              <a:t>W-4.4003g.</a:t>
            </a:r>
          </a:p>
          <a:p>
            <a:pPr marL="0" indent="0" algn="r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27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84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Current Context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How did we get here?  Where are we now?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336" y="2732478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235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2941" y="107116"/>
            <a:ext cx="6944497" cy="662432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663" y="625151"/>
            <a:ext cx="1001521" cy="1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28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473" y="79893"/>
            <a:ext cx="9301018" cy="6696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41663" y="625151"/>
            <a:ext cx="1001521" cy="1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872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Congregations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6672882"/>
              </p:ext>
            </p:extLst>
          </p:nvPr>
        </p:nvGraphicFramePr>
        <p:xfrm>
          <a:off x="680321" y="2318328"/>
          <a:ext cx="9614617" cy="361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04007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765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Gracious Dismissal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of 218</a:t>
            </a:r>
            <a:r>
              <a:rPr lang="en-US" baseline="30000" dirty="0"/>
              <a:t>th</a:t>
            </a:r>
            <a:r>
              <a:rPr lang="en-US" dirty="0"/>
              <a:t> General Assembly (2008)</a:t>
            </a:r>
          </a:p>
          <a:p>
            <a:r>
              <a:rPr lang="en-US" dirty="0"/>
              <a:t>Develop and implement a process ‘to divide, dismiss, or dissolve churches in consultation with their members’ using the following principles:</a:t>
            </a:r>
          </a:p>
          <a:p>
            <a:pPr lvl="1"/>
            <a:r>
              <a:rPr lang="en-US" dirty="0"/>
              <a:t>Consistency</a:t>
            </a:r>
          </a:p>
          <a:p>
            <a:pPr lvl="1"/>
            <a:r>
              <a:rPr lang="en-US" dirty="0"/>
              <a:t>Pastoral Responsibility</a:t>
            </a:r>
          </a:p>
          <a:p>
            <a:pPr lvl="1"/>
            <a:r>
              <a:rPr lang="en-US" dirty="0"/>
              <a:t>Accountability</a:t>
            </a:r>
          </a:p>
          <a:p>
            <a:pPr lvl="1"/>
            <a:r>
              <a:rPr lang="en-US" dirty="0"/>
              <a:t>Gracious Witness</a:t>
            </a:r>
          </a:p>
          <a:p>
            <a:pPr lvl="1"/>
            <a:r>
              <a:rPr lang="en-US" dirty="0"/>
              <a:t>Openness and Transparency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756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754" y="109013"/>
            <a:ext cx="10313078" cy="66736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786" y="628631"/>
            <a:ext cx="1024217" cy="1365622"/>
          </a:xfrm>
          <a:prstGeom prst="rect">
            <a:avLst/>
          </a:prstGeom>
        </p:spPr>
      </p:pic>
      <p:sp>
        <p:nvSpPr>
          <p:cNvPr id="4" name="Star: 5 Points 3"/>
          <p:cNvSpPr/>
          <p:nvPr/>
        </p:nvSpPr>
        <p:spPr>
          <a:xfrm>
            <a:off x="1847115" y="762274"/>
            <a:ext cx="346509" cy="413886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4062" y="2519370"/>
            <a:ext cx="384081" cy="4633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7753" y="2566545"/>
            <a:ext cx="384081" cy="463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58" y="2892074"/>
            <a:ext cx="384081" cy="46333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3080" y="690136"/>
            <a:ext cx="384081" cy="4633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958" y="3745598"/>
            <a:ext cx="384081" cy="463336"/>
          </a:xfrm>
          <a:prstGeom prst="rect">
            <a:avLst/>
          </a:prstGeom>
        </p:spPr>
      </p:pic>
      <p:sp>
        <p:nvSpPr>
          <p:cNvPr id="12" name="Arrow: Up 11"/>
          <p:cNvSpPr/>
          <p:nvPr/>
        </p:nvSpPr>
        <p:spPr>
          <a:xfrm>
            <a:off x="1847115" y="807174"/>
            <a:ext cx="346509" cy="368986"/>
          </a:xfrm>
          <a:prstGeom prst="up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2923" y="1424555"/>
            <a:ext cx="384081" cy="3840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74123" y="3977266"/>
            <a:ext cx="384081" cy="38408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4062" y="2546494"/>
            <a:ext cx="384081" cy="38408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96511" y="4032147"/>
            <a:ext cx="384081" cy="384081"/>
          </a:xfrm>
          <a:prstGeom prst="rect">
            <a:avLst/>
          </a:prstGeom>
        </p:spPr>
      </p:pic>
      <p:sp>
        <p:nvSpPr>
          <p:cNvPr id="19" name="Smiley Face 18"/>
          <p:cNvSpPr/>
          <p:nvPr/>
        </p:nvSpPr>
        <p:spPr>
          <a:xfrm>
            <a:off x="8558204" y="6040068"/>
            <a:ext cx="250257" cy="221381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2922" y="3343483"/>
            <a:ext cx="384081" cy="38408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6333" y="1994253"/>
            <a:ext cx="262151" cy="23776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807" y="3029881"/>
            <a:ext cx="262151" cy="23776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46282" y="4361347"/>
            <a:ext cx="262151" cy="23776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91293" y="5160619"/>
            <a:ext cx="262151" cy="237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62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2" grpId="0" animBg="1"/>
      <p:bldP spid="1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“Playbook”?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Recruitment/wooing is happening</a:t>
            </a:r>
          </a:p>
          <a:p>
            <a:pPr lvl="1"/>
            <a:r>
              <a:rPr lang="en-US" dirty="0"/>
              <a:t>“The PC(USA) is/does/doesn’t…”</a:t>
            </a:r>
          </a:p>
          <a:p>
            <a:r>
              <a:rPr lang="en-US" dirty="0"/>
              <a:t>Presbytery hears… The sound of silence</a:t>
            </a:r>
          </a:p>
          <a:p>
            <a:r>
              <a:rPr lang="en-US" dirty="0"/>
              <a:t>Bylaws, articles of incorporation changed</a:t>
            </a:r>
          </a:p>
          <a:p>
            <a:r>
              <a:rPr lang="en-US" dirty="0"/>
              <a:t>Letter to Presbytery:  “FPC has voted to terminate our voluntary affiliation with the Presbyterian Church (USA)”</a:t>
            </a:r>
          </a:p>
          <a:p>
            <a:r>
              <a:rPr lang="en-US" dirty="0"/>
              <a:t>Stonewalling</a:t>
            </a:r>
          </a:p>
          <a:p>
            <a:r>
              <a:rPr lang="en-US" dirty="0"/>
              <a:t>What about the pastor(s)? “I’m still discerning”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786" y="610886"/>
            <a:ext cx="10242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 Context: You shouldn’t be surprised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history of the congregation</a:t>
            </a:r>
          </a:p>
          <a:p>
            <a:r>
              <a:rPr lang="en-US" dirty="0"/>
              <a:t>Theological leanings of the congregation</a:t>
            </a:r>
          </a:p>
          <a:p>
            <a:r>
              <a:rPr lang="en-US" dirty="0"/>
              <a:t>Relationship with the presbytery</a:t>
            </a:r>
          </a:p>
          <a:p>
            <a:r>
              <a:rPr lang="en-US" dirty="0"/>
              <a:t>When was the last time presbytery showed up?</a:t>
            </a:r>
          </a:p>
          <a:p>
            <a:r>
              <a:rPr lang="en-US" dirty="0"/>
              <a:t>Pastoral leadership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7786" y="610886"/>
            <a:ext cx="1024217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18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Autofit/>
          </a:bodyPr>
          <a:lstStyle/>
          <a:p>
            <a:r>
              <a:rPr lang="en-US" sz="4000" dirty="0"/>
              <a:t>Discerning Together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Discovering God’s Will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336" y="2732478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6435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Foundations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We are not congregational, independent, or affiliated churches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336" y="2732478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94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720" y="110399"/>
            <a:ext cx="7272066" cy="66487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663" y="625151"/>
            <a:ext cx="1001521" cy="1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08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the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in a spirit of prayer</a:t>
            </a:r>
          </a:p>
          <a:p>
            <a:r>
              <a:rPr lang="en-US" dirty="0"/>
              <a:t>Appeal to our connection in Jesus Christ</a:t>
            </a:r>
          </a:p>
          <a:p>
            <a:pPr lvl="1"/>
            <a:r>
              <a:rPr lang="en-US" dirty="0"/>
              <a:t>Christ’s prayer for unity (John 17:11-23)</a:t>
            </a:r>
          </a:p>
          <a:p>
            <a:pPr lvl="1"/>
            <a:r>
              <a:rPr lang="en-US" dirty="0"/>
              <a:t>Christ’s teaching (Matthew 5:21-25a)</a:t>
            </a:r>
          </a:p>
          <a:p>
            <a:pPr lvl="1"/>
            <a:r>
              <a:rPr lang="en-US" dirty="0"/>
              <a:t>Paul’s letters dealing with church conflict (Galatians, Corinthians)</a:t>
            </a:r>
          </a:p>
          <a:p>
            <a:pPr lvl="1"/>
            <a:r>
              <a:rPr lang="en-US" dirty="0"/>
              <a:t>Work together to further the Church of Jesus Christ</a:t>
            </a:r>
          </a:p>
          <a:p>
            <a:r>
              <a:rPr lang="en-US" dirty="0"/>
              <a:t>Clarify the PC(USA) Polity to which you (and they) are bound</a:t>
            </a:r>
          </a:p>
          <a:p>
            <a:pPr lvl="1"/>
            <a:r>
              <a:rPr lang="en-US" dirty="0"/>
              <a:t>“Will you be governed by our church’s polity, and abide by its discipline? Will you be a friend among your colleagues in ministry, working with them, subject to the ordering of God’s Word and Spirit?” W-4.4003e.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87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Listen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in a spirit of prayer</a:t>
            </a:r>
          </a:p>
          <a:p>
            <a:r>
              <a:rPr lang="en-US" dirty="0"/>
              <a:t>How will you structure the conversations?</a:t>
            </a:r>
          </a:p>
          <a:p>
            <a:r>
              <a:rPr lang="en-US" dirty="0"/>
              <a:t>What is being shared with the congregation?</a:t>
            </a:r>
          </a:p>
          <a:p>
            <a:r>
              <a:rPr lang="en-US" dirty="0"/>
              <a:t>What are the feelings behind the words?</a:t>
            </a:r>
          </a:p>
          <a:p>
            <a:r>
              <a:rPr lang="en-US" dirty="0"/>
              <a:t>Who is doing the talking?</a:t>
            </a:r>
          </a:p>
          <a:p>
            <a:r>
              <a:rPr lang="en-US" dirty="0"/>
              <a:t>Who is missing from the conversation? Are there silenced voices?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838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Providing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in a spirit of prayer</a:t>
            </a:r>
          </a:p>
          <a:p>
            <a:r>
              <a:rPr lang="en-US" dirty="0"/>
              <a:t>Find out what the congregation has been told</a:t>
            </a:r>
          </a:p>
          <a:p>
            <a:r>
              <a:rPr lang="en-US" dirty="0"/>
              <a:t>Share how this personally affects you and Presbytery</a:t>
            </a:r>
          </a:p>
          <a:p>
            <a:r>
              <a:rPr lang="en-US" dirty="0"/>
              <a:t>Be prepared to dispel any misinformation</a:t>
            </a:r>
          </a:p>
          <a:p>
            <a:r>
              <a:rPr lang="en-US" dirty="0"/>
              <a:t>Don’t be surprised by, “Don’t confuse me with the facts.”</a:t>
            </a:r>
          </a:p>
          <a:p>
            <a:r>
              <a:rPr lang="en-US" dirty="0"/>
              <a:t>Can you answer, “Why should they stay?”</a:t>
            </a:r>
          </a:p>
          <a:p>
            <a:r>
              <a:rPr lang="en-US" dirty="0"/>
              <a:t>How will you get the information out to everyone in the congregation?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05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Discerning, Reporting &amp; Recommending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Be in a spirit of prayer</a:t>
            </a:r>
          </a:p>
          <a:p>
            <a:r>
              <a:rPr lang="en-US" dirty="0"/>
              <a:t>Is reconciliation possible? Under what circumstances?</a:t>
            </a:r>
          </a:p>
          <a:p>
            <a:r>
              <a:rPr lang="en-US" dirty="0"/>
              <a:t>Where should Presbytery go from here?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72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>
            <a:noAutofit/>
          </a:bodyPr>
          <a:lstStyle/>
          <a:p>
            <a:r>
              <a:rPr lang="en-US" sz="4000" dirty="0"/>
              <a:t>Presbytery Action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3200" i="1" dirty="0"/>
              <a:t>What can and should we do?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19336" y="2732478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969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Reconciliation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Thanks be to God!</a:t>
            </a:r>
          </a:p>
          <a:p>
            <a:r>
              <a:rPr lang="en-US" dirty="0"/>
              <a:t>The work of the presbytery is not done</a:t>
            </a:r>
          </a:p>
          <a:p>
            <a:r>
              <a:rPr lang="en-US" dirty="0"/>
              <a:t>Relationship rebuilding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805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Dissolution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Only Presbytery can dissolve a congregation</a:t>
            </a:r>
          </a:p>
          <a:p>
            <a:r>
              <a:rPr lang="en-US" dirty="0"/>
              <a:t>XYZ Presbyterian Church ceases to exist</a:t>
            </a:r>
          </a:p>
          <a:p>
            <a:r>
              <a:rPr lang="en-US" dirty="0"/>
              <a:t>Presbytery holds the membership rolls</a:t>
            </a:r>
          </a:p>
          <a:p>
            <a:r>
              <a:rPr lang="en-US" dirty="0"/>
              <a:t>Presbytery directs disposition of property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1620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Dismissal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Only Presbytery can dismiss a congregation</a:t>
            </a:r>
          </a:p>
          <a:p>
            <a:pPr lvl="1"/>
            <a:r>
              <a:rPr lang="en-US" dirty="0"/>
              <a:t>Any vote/survey/conversation with the congregation is advisory to the Presbytery as it discerns</a:t>
            </a:r>
          </a:p>
          <a:p>
            <a:r>
              <a:rPr lang="en-US" dirty="0"/>
              <a:t>Presbytery determines where a congregation is dismissed </a:t>
            </a:r>
          </a:p>
          <a:p>
            <a:pPr lvl="1"/>
            <a:r>
              <a:rPr lang="en-US" dirty="0"/>
              <a:t>doctrinally consistent with the essentials of Reformed theology as understood by the presbytery;</a:t>
            </a:r>
          </a:p>
          <a:p>
            <a:pPr lvl="1"/>
            <a:r>
              <a:rPr lang="en-US" dirty="0"/>
              <a:t>governed by a polity that is consistent in form and structure with that of the Presbyterian Church (U.S.A);</a:t>
            </a:r>
          </a:p>
          <a:p>
            <a:pPr lvl="1"/>
            <a:r>
              <a:rPr lang="en-US" dirty="0"/>
              <a:t>of sufficient permanence to offer reasonable assurance that the congregation is not being dismissed to de facto independence.</a:t>
            </a:r>
          </a:p>
          <a:p>
            <a:r>
              <a:rPr lang="en-US" dirty="0"/>
              <a:t>Presbytery determines under what circumstances and terms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49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GAPJC Dismissal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Tom v. Presbytery of San Francisco (2012)</a:t>
            </a:r>
          </a:p>
          <a:p>
            <a:pPr lvl="1"/>
            <a:r>
              <a:rPr lang="en-US" dirty="0"/>
              <a:t>Presbytery's authority to determine property rights must be guided by the presbytery acting as a fiduciary for the benefit of the PC(USA).  </a:t>
            </a:r>
          </a:p>
          <a:p>
            <a:pPr lvl="1"/>
            <a:r>
              <a:rPr lang="en-US" dirty="0"/>
              <a:t>The fiduciary duty requires presbytery to exercise due diligence as regarding the value of the property of a congregation seeking dismissal.</a:t>
            </a:r>
          </a:p>
          <a:p>
            <a:pPr lvl="1"/>
            <a:r>
              <a:rPr lang="en-US" dirty="0"/>
              <a:t>Due diligence will include not only the spiritual needs of the congregation but an examination of the financial position and the value of the property of the congregation.  </a:t>
            </a:r>
          </a:p>
          <a:p>
            <a:pPr lvl="1"/>
            <a:r>
              <a:rPr lang="en-US" dirty="0"/>
              <a:t>Payments for per capita or mission obligations are not satisfactory substitutes for valuations of the property held in trust.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4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9068" y="342900"/>
            <a:ext cx="7013863" cy="6172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663" y="625151"/>
            <a:ext cx="1001521" cy="1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08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GAPJC Dismissal Clarification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2"/>
            <a:ext cx="10465734" cy="4160181"/>
          </a:xfrm>
        </p:spPr>
        <p:txBody>
          <a:bodyPr>
            <a:normAutofit fontScale="92500"/>
          </a:bodyPr>
          <a:lstStyle/>
          <a:p>
            <a:r>
              <a:rPr lang="en-US" dirty="0"/>
              <a:t>NYC Presbytery v. McGee (2014)</a:t>
            </a:r>
          </a:p>
          <a:p>
            <a:pPr lvl="1"/>
            <a:r>
              <a:rPr lang="en-US" dirty="0"/>
              <a:t>Presbytery has exclusive right and responsibility to dismiss a congregation and is the direct act of the presbytery. </a:t>
            </a:r>
          </a:p>
          <a:p>
            <a:pPr lvl="1"/>
            <a:r>
              <a:rPr lang="en-US" dirty="0"/>
              <a:t>Presbytery cannot have a predetermined, formulaic mechanism for dismissal.</a:t>
            </a:r>
          </a:p>
          <a:p>
            <a:pPr lvl="1"/>
            <a:r>
              <a:rPr lang="en-US" dirty="0"/>
              <a:t>Presbytery has a fiduciary obligation owed to the whole church.  As trustee, it must exercise due diligence that its determination is both reasonable and evident. </a:t>
            </a:r>
          </a:p>
          <a:p>
            <a:pPr lvl="1"/>
            <a:r>
              <a:rPr lang="en-US" dirty="0"/>
              <a:t>An appropriately timed, individual, and unique determination by presbytery is required.</a:t>
            </a:r>
          </a:p>
          <a:p>
            <a:pPr lvl="1"/>
            <a:r>
              <a:rPr lang="en-US" dirty="0"/>
              <a:t>Concern about conflict and litigation cannot justify abandonment of constitutional mandates.</a:t>
            </a:r>
          </a:p>
          <a:p>
            <a:pPr lvl="1"/>
            <a:r>
              <a:rPr lang="en-US" dirty="0"/>
              <a:t>Presbytery is obligated to determine if one of the factions is entitled to the property because it is the 'true church’ within the PC(USA),' majority notwithstanding. </a:t>
            </a:r>
          </a:p>
          <a:p>
            <a:pPr lvl="1"/>
            <a:r>
              <a:rPr lang="en-US" dirty="0"/>
              <a:t>The minutes and registers of the dismissed church become the property and responsibility of the presbytery.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747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Declare Schism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Considered a last resort</a:t>
            </a:r>
          </a:p>
          <a:p>
            <a:r>
              <a:rPr lang="en-US" dirty="0"/>
              <a:t>Presbytery may determine that a schism exists</a:t>
            </a:r>
          </a:p>
          <a:p>
            <a:pPr lvl="1"/>
            <a:r>
              <a:rPr lang="en-US" dirty="0"/>
              <a:t>Not dependent on what the “majority” wants</a:t>
            </a:r>
          </a:p>
          <a:p>
            <a:pPr lvl="1"/>
            <a:r>
              <a:rPr lang="en-US" dirty="0"/>
              <a:t>May undertake judicial process for those who advocate schism</a:t>
            </a:r>
          </a:p>
          <a:p>
            <a:r>
              <a:rPr lang="en-US" dirty="0"/>
              <a:t>Presbytery determines which members represent the true church</a:t>
            </a:r>
          </a:p>
          <a:p>
            <a:r>
              <a:rPr lang="en-US" dirty="0"/>
              <a:t>Schism has never advanced the gospel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529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Wait and See?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Is there urgency?</a:t>
            </a:r>
          </a:p>
          <a:p>
            <a:r>
              <a:rPr lang="en-US" dirty="0"/>
              <a:t>Is there overwhelming support to be dismissed?</a:t>
            </a:r>
          </a:p>
          <a:p>
            <a:r>
              <a:rPr lang="en-US" dirty="0"/>
              <a:t>Does a decision need to be made now?</a:t>
            </a:r>
          </a:p>
          <a:p>
            <a:r>
              <a:rPr lang="en-US" dirty="0"/>
              <a:t>Can waiting yield a different outcome?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03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5427" y="84846"/>
            <a:ext cx="5957417" cy="65630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1663" y="625151"/>
            <a:ext cx="1001521" cy="134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318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Nature of the Church: One Church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Jesus Christ is the Head of the Church</a:t>
            </a:r>
          </a:p>
          <a:p>
            <a:r>
              <a:rPr lang="en-US" dirty="0"/>
              <a:t>Particular congregations taken collectively, constitute one church</a:t>
            </a:r>
          </a:p>
          <a:p>
            <a:r>
              <a:rPr lang="en-US" dirty="0"/>
              <a:t>Congregation is not of itself sufficient form of the church</a:t>
            </a:r>
          </a:p>
          <a:p>
            <a:r>
              <a:rPr lang="en-US" dirty="0"/>
              <a:t>Bound in communion with one another united in relationships of accountability and responsibility</a:t>
            </a:r>
          </a:p>
          <a:p>
            <a:r>
              <a:rPr lang="en-US" dirty="0"/>
              <a:t>The fellowship of women, men, and children in covenant relationship with God through Jesus Christ</a:t>
            </a:r>
          </a:p>
          <a:p>
            <a:r>
              <a:rPr lang="en-US" dirty="0"/>
              <a:t>Not designed to work without trust and love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27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29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Governed by the Constitution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Each congregation governed by the Constitution</a:t>
            </a:r>
          </a:p>
          <a:p>
            <a:r>
              <a:rPr lang="en-US" dirty="0"/>
              <a:t>Members put themselves under the leadership of the session and the higher councils</a:t>
            </a:r>
          </a:p>
          <a:p>
            <a:r>
              <a:rPr lang="en-US" dirty="0"/>
              <a:t>Councils are united by the nature of the church sharing with one another responsibilities, rights and powers</a:t>
            </a:r>
          </a:p>
          <a:p>
            <a:r>
              <a:rPr lang="en-US" dirty="0"/>
              <a:t>Councils are distinct but have such mutual relations that the act of one is the act of the whole church</a:t>
            </a:r>
          </a:p>
          <a:p>
            <a:r>
              <a:rPr lang="en-US" dirty="0"/>
              <a:t>Jurisdiction of each council limited by Constitution, subject to review of the next higher council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27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240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Church Property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Property as a Tool for Mission G-4.0201</a:t>
            </a:r>
          </a:p>
          <a:p>
            <a:pPr marL="457200" lvl="1" indent="0">
              <a:buNone/>
            </a:pPr>
            <a:r>
              <a:rPr lang="en-US" dirty="0"/>
              <a:t>“The property of the Presbyterian Church (U.S.A.), of its councils and entities, and of its congregations, is a tool for the accomplishment of the mission of Jesus Christ in the world.”</a:t>
            </a:r>
          </a:p>
          <a:p>
            <a:r>
              <a:rPr lang="en-US" dirty="0"/>
              <a:t>Church Property Held in Trust G-4.0203</a:t>
            </a:r>
          </a:p>
          <a:p>
            <a:pPr marL="457200" lvl="1" indent="0">
              <a:buNone/>
            </a:pPr>
            <a:r>
              <a:rPr lang="en-US" dirty="0"/>
              <a:t>“All property held by or for a congregation, a presbytery, a synod, the General Assembly, or the Presbyterian Church (U.S.A.), whether legal title is lodged in a corporation, a trustee or trustees, or an unincorporated association….is held in trust nevertheless for the use and benefit of the Presbyterian Church (U.S.A.).”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90460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08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Governing the congregation</a:t>
            </a:r>
          </a:p>
          <a:p>
            <a:r>
              <a:rPr lang="en-US" dirty="0"/>
              <a:t>Participating in the life of the whole church through participation in other councils</a:t>
            </a:r>
          </a:p>
          <a:p>
            <a:r>
              <a:rPr lang="en-US" dirty="0"/>
              <a:t>See that the guidance and communication of presbytery, synod and General Assembly are considered and binding actions observed</a:t>
            </a:r>
          </a:p>
          <a:p>
            <a:r>
              <a:rPr lang="en-US" dirty="0"/>
              <a:t>Welcome representatives of presbytery on occasion of their visits</a:t>
            </a:r>
          </a:p>
          <a:p>
            <a:r>
              <a:rPr lang="en-US" dirty="0"/>
              <a:t>(Session &amp; PNC) Consider presbytery’s counsel on merits, suitability and availability of those considered for a call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27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518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Presbytery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0060"/>
          </a:xfrm>
        </p:spPr>
        <p:txBody>
          <a:bodyPr>
            <a:normAutofit/>
          </a:bodyPr>
          <a:lstStyle/>
          <a:p>
            <a:r>
              <a:rPr lang="en-US" dirty="0"/>
              <a:t>Government of the church throughout its district</a:t>
            </a:r>
          </a:p>
          <a:p>
            <a:r>
              <a:rPr lang="en-US" dirty="0"/>
              <a:t>Assisting and supporting the witness of congregations so all congregations become communities of faith, hope, love &amp; witness</a:t>
            </a:r>
          </a:p>
          <a:p>
            <a:r>
              <a:rPr lang="en-US" dirty="0"/>
              <a:t>Organizing, receiving, merging, dismissing, and dissolving congregations</a:t>
            </a:r>
          </a:p>
          <a:p>
            <a:r>
              <a:rPr lang="en-US" dirty="0"/>
              <a:t>Exercising pastoral care for congregations and members</a:t>
            </a:r>
          </a:p>
          <a:p>
            <a:r>
              <a:rPr lang="en-US" dirty="0"/>
              <a:t>Ordaining, receiving, dismissing, installing, removing, and disciplining its members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27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2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Responsibilities of Presbytery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030060"/>
          </a:xfrm>
        </p:spPr>
        <p:txBody>
          <a:bodyPr>
            <a:normAutofit/>
          </a:bodyPr>
          <a:lstStyle/>
          <a:p>
            <a:r>
              <a:rPr lang="en-US" dirty="0"/>
              <a:t>Develop strategy for the mission of the church in its district</a:t>
            </a:r>
          </a:p>
          <a:p>
            <a:r>
              <a:rPr lang="en-US" dirty="0"/>
              <a:t>Promoting peace and harmony of congregations</a:t>
            </a:r>
          </a:p>
          <a:p>
            <a:r>
              <a:rPr lang="en-US" dirty="0"/>
              <a:t>Inquiring into sources of discord</a:t>
            </a:r>
          </a:p>
          <a:p>
            <a:r>
              <a:rPr lang="en-US" dirty="0"/>
              <a:t>Counsel with session concerning difficulties</a:t>
            </a:r>
          </a:p>
          <a:p>
            <a:pPr lvl="1"/>
            <a:r>
              <a:rPr lang="en-US" dirty="0"/>
              <a:t>Advising on appropriate action</a:t>
            </a:r>
          </a:p>
          <a:p>
            <a:pPr lvl="1"/>
            <a:r>
              <a:rPr lang="en-US" dirty="0"/>
              <a:t>Offering help as mediator</a:t>
            </a:r>
          </a:p>
          <a:p>
            <a:pPr lvl="1"/>
            <a:r>
              <a:rPr lang="en-US" dirty="0"/>
              <a:t>Acting to correct difficulties</a:t>
            </a:r>
          </a:p>
          <a:p>
            <a:pPr lvl="1"/>
            <a:r>
              <a:rPr lang="en-US" dirty="0"/>
              <a:t>Assume original jurisdiction when session cannot exercise its authority</a:t>
            </a:r>
          </a:p>
          <a:p>
            <a:pPr lvl="1"/>
            <a:r>
              <a:rPr lang="en-US" dirty="0"/>
              <a:t>Consider and act on actions regarding real property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86727" y="610886"/>
            <a:ext cx="1018120" cy="1365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46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erlin" id="{7B5DBA9E-B069-418E-9360-A61BDD0615A4}" vid="{C7DC10E3-4FF5-456B-A359-A0F378C1E5F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1624</TotalTime>
  <Words>1424</Words>
  <Application>Microsoft Office PowerPoint</Application>
  <PresentationFormat>Custom</PresentationFormat>
  <Paragraphs>180</Paragraphs>
  <Slides>33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Berlin</vt:lpstr>
      <vt:lpstr>  Property and  Church Dismissals</vt:lpstr>
      <vt:lpstr>Foundations</vt:lpstr>
      <vt:lpstr>PowerPoint Presentation</vt:lpstr>
      <vt:lpstr>Nature of the Church: One Church</vt:lpstr>
      <vt:lpstr>Governed by the Constitution</vt:lpstr>
      <vt:lpstr>Church Property</vt:lpstr>
      <vt:lpstr>Responsibilities of Session</vt:lpstr>
      <vt:lpstr>Responsibilities of Presbytery</vt:lpstr>
      <vt:lpstr>Responsibilities of Presbytery</vt:lpstr>
      <vt:lpstr>Responsibilities of those in Ordered Ministry</vt:lpstr>
      <vt:lpstr>Current Context</vt:lpstr>
      <vt:lpstr>PowerPoint Presentation</vt:lpstr>
      <vt:lpstr>PowerPoint Presentation</vt:lpstr>
      <vt:lpstr>Congregations</vt:lpstr>
      <vt:lpstr>Gracious Dismissal</vt:lpstr>
      <vt:lpstr>PowerPoint Presentation</vt:lpstr>
      <vt:lpstr>The “Playbook”?</vt:lpstr>
      <vt:lpstr>Local Context: You shouldn’t be surprised</vt:lpstr>
      <vt:lpstr>Discerning Together</vt:lpstr>
      <vt:lpstr>PowerPoint Presentation</vt:lpstr>
      <vt:lpstr>Getting to the Table</vt:lpstr>
      <vt:lpstr>Listen</vt:lpstr>
      <vt:lpstr>Providing Information</vt:lpstr>
      <vt:lpstr>Discerning, Reporting &amp; Recommending</vt:lpstr>
      <vt:lpstr>Presbytery Action</vt:lpstr>
      <vt:lpstr>Reconciliation</vt:lpstr>
      <vt:lpstr>Dissolution</vt:lpstr>
      <vt:lpstr>Dismissal</vt:lpstr>
      <vt:lpstr>GAPJC Dismissal Clarification</vt:lpstr>
      <vt:lpstr>GAPJC Dismissal Clarification</vt:lpstr>
      <vt:lpstr>Declare Schism</vt:lpstr>
      <vt:lpstr>Wait and See?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Being Presbyterian</dc:title>
  <dc:creator>Joyce Lieberman</dc:creator>
  <cp:lastModifiedBy>Diane Dulaney</cp:lastModifiedBy>
  <cp:revision>95</cp:revision>
  <dcterms:created xsi:type="dcterms:W3CDTF">2016-08-18T13:36:46Z</dcterms:created>
  <dcterms:modified xsi:type="dcterms:W3CDTF">2016-12-02T17:19:15Z</dcterms:modified>
</cp:coreProperties>
</file>