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73" r:id="rId3"/>
    <p:sldId id="263" r:id="rId4"/>
    <p:sldId id="265" r:id="rId5"/>
    <p:sldId id="268" r:id="rId6"/>
    <p:sldId id="269" r:id="rId7"/>
    <p:sldId id="270" r:id="rId8"/>
    <p:sldId id="266" r:id="rId9"/>
    <p:sldId id="271" r:id="rId10"/>
    <p:sldId id="258" r:id="rId11"/>
    <p:sldId id="275" r:id="rId12"/>
    <p:sldId id="276" r:id="rId13"/>
    <p:sldId id="277" r:id="rId14"/>
    <p:sldId id="278" r:id="rId15"/>
    <p:sldId id="272"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497" autoAdjust="0"/>
  </p:normalViewPr>
  <p:slideViewPr>
    <p:cSldViewPr snapToGrid="0">
      <p:cViewPr varScale="1">
        <p:scale>
          <a:sx n="76" d="100"/>
          <a:sy n="76" d="100"/>
        </p:scale>
        <p:origin x="-538" y="-77"/>
      </p:cViewPr>
      <p:guideLst>
        <p:guide orient="horz" pos="2160"/>
        <p:guide pos="3840"/>
      </p:guideLst>
    </p:cSldViewPr>
  </p:slideViewPr>
  <p:outlineViewPr>
    <p:cViewPr>
      <p:scale>
        <a:sx n="33" d="100"/>
        <a:sy n="33" d="100"/>
      </p:scale>
      <p:origin x="0" y="-1941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639D95-372E-4354-90FF-811FDC3A62F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672F0-A2F9-4715-B773-1C1817137D8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62847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25639D95-372E-4354-90FF-811FDC3A62F6}" type="datetimeFigureOut">
              <a:rPr lang="en-US" smtClean="0"/>
              <a:t>12/5/2016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3439513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639D95-372E-4354-90FF-811FDC3A62F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3799350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639D95-372E-4354-90FF-811FDC3A62F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672F0-A2F9-4715-B773-1C1817137D8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61228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639D95-372E-4354-90FF-811FDC3A62F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3430533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639D95-372E-4354-90FF-811FDC3A62F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672F0-A2F9-4715-B773-1C1817137D8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158302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639D95-372E-4354-90FF-811FDC3A62F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582753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639D95-372E-4354-90FF-811FDC3A62F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1858245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639D95-372E-4354-90FF-811FDC3A62F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205406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639D95-372E-4354-90FF-811FDC3A62F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3926402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639D95-372E-4354-90FF-811FDC3A62F6}"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1963546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639D95-372E-4354-90FF-811FDC3A62F6}"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134993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639D95-372E-4354-90FF-811FDC3A62F6}" type="datetimeFigureOut">
              <a:rPr lang="en-US" smtClean="0"/>
              <a:t>12/5/2016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96807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639D95-372E-4354-90FF-811FDC3A62F6}" type="datetimeFigureOut">
              <a:rPr lang="en-US" smtClean="0"/>
              <a:t>12/5/2016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1971044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39D95-372E-4354-90FF-811FDC3A62F6}" type="datetimeFigureOut">
              <a:rPr lang="en-US" smtClean="0"/>
              <a:t>12/5/2016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1273735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639D95-372E-4354-90FF-811FDC3A62F6}"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379613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639D95-372E-4354-90FF-811FDC3A62F6}"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3672F0-A2F9-4715-B773-1C1817137D83}" type="slidenum">
              <a:rPr lang="en-US" smtClean="0"/>
              <a:t>‹#›</a:t>
            </a:fld>
            <a:endParaRPr lang="en-US"/>
          </a:p>
        </p:txBody>
      </p:sp>
    </p:spTree>
    <p:extLst>
      <p:ext uri="{BB962C8B-B14F-4D97-AF65-F5344CB8AC3E}">
        <p14:creationId xmlns:p14="http://schemas.microsoft.com/office/powerpoint/2010/main" val="19581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5639D95-372E-4354-90FF-811FDC3A62F6}" type="datetimeFigureOut">
              <a:rPr lang="en-US" smtClean="0"/>
              <a:t>12/5/2016</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13672F0-A2F9-4715-B773-1C1817137D83}" type="slidenum">
              <a:rPr lang="en-US" smtClean="0"/>
              <a:t>‹#›</a:t>
            </a:fld>
            <a:endParaRPr lang="en-US"/>
          </a:p>
        </p:txBody>
      </p:sp>
    </p:spTree>
    <p:extLst>
      <p:ext uri="{BB962C8B-B14F-4D97-AF65-F5344CB8AC3E}">
        <p14:creationId xmlns:p14="http://schemas.microsoft.com/office/powerpoint/2010/main" val="543509086"/>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 id="214748376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kern="1200" dirty="0">
                <a:solidFill>
                  <a:schemeClr val="tx1"/>
                </a:solidFill>
                <a:effectLst/>
                <a:latin typeface="Comic Sans MS" panose="030F0702030302020204" pitchFamily="66" charset="0"/>
                <a:ea typeface="+mj-ea"/>
                <a:cs typeface="+mj-cs"/>
              </a:rPr>
              <a:t>MCFNC Presentation</a:t>
            </a:r>
          </a:p>
          <a:p>
            <a:endParaRPr lang="en-US" dirty="0">
              <a:latin typeface="Comic Sans MS" panose="030F0702030302020204" pitchFamily="66" charset="0"/>
            </a:endParaRPr>
          </a:p>
        </p:txBody>
      </p:sp>
      <p:sp>
        <p:nvSpPr>
          <p:cNvPr id="3" name="Subtitle 2"/>
          <p:cNvSpPr>
            <a:spLocks noGrp="1"/>
          </p:cNvSpPr>
          <p:nvPr>
            <p:ph type="subTitle" idx="1"/>
          </p:nvPr>
        </p:nvSpPr>
        <p:spPr/>
        <p:txBody>
          <a:bodyPr>
            <a:normAutofit fontScale="62500" lnSpcReduction="20000"/>
          </a:bodyPr>
          <a:lstStyle/>
          <a:p>
            <a:pPr lvl="0"/>
            <a:r>
              <a:rPr lang="en-US" sz="6000" kern="1200" dirty="0">
                <a:solidFill>
                  <a:schemeClr val="tx1"/>
                </a:solidFill>
                <a:effectLst/>
                <a:latin typeface="Comic Sans MS" panose="030F0702030302020204" pitchFamily="66" charset="0"/>
                <a:ea typeface="+mj-ea"/>
                <a:cs typeface="+mj-cs"/>
              </a:rPr>
              <a:t>November 2016</a:t>
            </a:r>
          </a:p>
          <a:p>
            <a:pPr lvl="0"/>
            <a:r>
              <a:rPr lang="en-US" sz="6000" kern="1200" dirty="0">
                <a:solidFill>
                  <a:schemeClr val="tx1"/>
                </a:solidFill>
                <a:effectLst/>
                <a:latin typeface="Comic Sans MS" panose="030F0702030302020204" pitchFamily="66" charset="0"/>
                <a:ea typeface="+mj-ea"/>
                <a:cs typeface="+mj-cs"/>
              </a:rPr>
              <a:t>Clearwater Beach, Fla</a:t>
            </a:r>
          </a:p>
          <a:p>
            <a:pPr lvl="0"/>
            <a:r>
              <a:rPr lang="en-US" sz="6000" kern="1200" dirty="0">
                <a:solidFill>
                  <a:schemeClr val="tx1"/>
                </a:solidFill>
                <a:effectLst/>
                <a:latin typeface="Comic Sans MS" panose="030F0702030302020204" pitchFamily="66" charset="0"/>
                <a:ea typeface="+mj-ea"/>
                <a:cs typeface="+mj-cs"/>
              </a:rPr>
              <a:t> </a:t>
            </a:r>
          </a:p>
          <a:p>
            <a:endParaRPr lang="en-US" dirty="0">
              <a:latin typeface="Comic Sans MS" panose="030F0702030302020204" pitchFamily="66" charset="0"/>
            </a:endParaRPr>
          </a:p>
        </p:txBody>
      </p:sp>
    </p:spTree>
    <p:extLst>
      <p:ext uri="{BB962C8B-B14F-4D97-AF65-F5344CB8AC3E}">
        <p14:creationId xmlns:p14="http://schemas.microsoft.com/office/powerpoint/2010/main" val="2685125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normAutofit/>
          </a:bodyPr>
          <a:lstStyle/>
          <a:p>
            <a:r>
              <a:rPr lang="en-US" sz="6000" kern="1200" dirty="0" err="1">
                <a:solidFill>
                  <a:schemeClr val="tx1"/>
                </a:solidFill>
                <a:effectLst/>
                <a:latin typeface="Comic Sans MS" panose="030F0702030302020204" pitchFamily="66" charset="0"/>
                <a:ea typeface="+mj-ea"/>
                <a:cs typeface="+mj-cs"/>
              </a:rPr>
              <a:t>tODAY</a:t>
            </a:r>
            <a:endParaRPr lang="en-US" sz="6000" kern="1200" dirty="0">
              <a:solidFill>
                <a:schemeClr val="tx1"/>
              </a:solidFill>
              <a:effectLst/>
              <a:latin typeface="Comic Sans MS" panose="030F0702030302020204" pitchFamily="66" charset="0"/>
              <a:ea typeface="+mj-ea"/>
              <a:cs typeface="+mj-cs"/>
            </a:endParaRPr>
          </a:p>
          <a:p>
            <a:endParaRPr lang="en-US" dirty="0">
              <a:latin typeface="Comic Sans MS" panose="030F0702030302020204" pitchFamily="66" charset="0"/>
            </a:endParaRPr>
          </a:p>
        </p:txBody>
      </p:sp>
      <p:sp>
        <p:nvSpPr>
          <p:cNvPr id="3" name="Content Placeholder 2"/>
          <p:cNvSpPr>
            <a:spLocks noGrp="1"/>
          </p:cNvSpPr>
          <p:nvPr>
            <p:ph idx="1"/>
          </p:nvPr>
        </p:nvSpPr>
        <p:spPr>
          <a:xfrm>
            <a:off x="684212" y="2383972"/>
            <a:ext cx="8534400" cy="3615267"/>
          </a:xfrm>
        </p:spPr>
        <p:txBody>
          <a:bodyPr>
            <a:normAutofit fontScale="92500" lnSpcReduction="10000"/>
          </a:bodyPr>
          <a:lstStyle/>
          <a:p>
            <a:pPr lvl="0"/>
            <a:r>
              <a:rPr lang="en-US" sz="6000" kern="1200" dirty="0" err="1">
                <a:solidFill>
                  <a:schemeClr val="tx1"/>
                </a:solidFill>
                <a:effectLst/>
                <a:latin typeface="Comic Sans MS" panose="030F0702030302020204" pitchFamily="66" charset="0"/>
                <a:ea typeface="+mj-ea"/>
                <a:cs typeface="+mj-cs"/>
              </a:rPr>
              <a:t>Ubi</a:t>
            </a:r>
            <a:r>
              <a:rPr lang="en-US" sz="6000" kern="1200" dirty="0">
                <a:solidFill>
                  <a:schemeClr val="tx1"/>
                </a:solidFill>
                <a:effectLst/>
                <a:latin typeface="Comic Sans MS" panose="030F0702030302020204" pitchFamily="66" charset="0"/>
                <a:ea typeface="+mj-ea"/>
                <a:cs typeface="+mj-cs"/>
              </a:rPr>
              <a:t> AND 990</a:t>
            </a:r>
          </a:p>
          <a:p>
            <a:pPr lvl="0"/>
            <a:r>
              <a:rPr lang="en-US" sz="6000" dirty="0">
                <a:solidFill>
                  <a:schemeClr val="tx1"/>
                </a:solidFill>
                <a:latin typeface="Comic Sans MS" panose="030F0702030302020204" pitchFamily="66" charset="0"/>
                <a:ea typeface="+mj-ea"/>
                <a:cs typeface="+mj-cs"/>
              </a:rPr>
              <a:t>NOT HOW YOU USE BUT HOW YOU ACQUIRE</a:t>
            </a:r>
            <a:endParaRPr lang="en-US" sz="6000" kern="1200" dirty="0">
              <a:solidFill>
                <a:schemeClr val="tx1"/>
              </a:solidFill>
              <a:effectLst/>
              <a:latin typeface="Comic Sans MS" panose="030F0702030302020204" pitchFamily="66" charset="0"/>
              <a:ea typeface="+mj-ea"/>
              <a:cs typeface="+mj-cs"/>
            </a:endParaRPr>
          </a:p>
          <a:p>
            <a:endParaRPr lang="en-US" dirty="0">
              <a:latin typeface="Comic Sans MS" panose="030F0702030302020204" pitchFamily="66" charset="0"/>
            </a:endParaRPr>
          </a:p>
        </p:txBody>
      </p:sp>
    </p:spTree>
    <p:extLst>
      <p:ext uri="{BB962C8B-B14F-4D97-AF65-F5344CB8AC3E}">
        <p14:creationId xmlns:p14="http://schemas.microsoft.com/office/powerpoint/2010/main" val="4126832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normAutofit/>
          </a:bodyPr>
          <a:lstStyle/>
          <a:p>
            <a:r>
              <a:rPr lang="en-US" sz="6000" kern="1200" dirty="0" err="1">
                <a:solidFill>
                  <a:schemeClr val="tx1"/>
                </a:solidFill>
                <a:effectLst/>
                <a:latin typeface="Comic Sans MS" panose="030F0702030302020204" pitchFamily="66" charset="0"/>
                <a:ea typeface="+mj-ea"/>
                <a:cs typeface="+mj-cs"/>
              </a:rPr>
              <a:t>tODAY</a:t>
            </a:r>
            <a:endParaRPr lang="en-US" sz="6000" kern="1200" dirty="0">
              <a:solidFill>
                <a:schemeClr val="tx1"/>
              </a:solidFill>
              <a:effectLst/>
              <a:latin typeface="Comic Sans MS" panose="030F0702030302020204" pitchFamily="66" charset="0"/>
              <a:ea typeface="+mj-ea"/>
              <a:cs typeface="+mj-cs"/>
            </a:endParaRPr>
          </a:p>
          <a:p>
            <a:endParaRPr lang="en-US" dirty="0">
              <a:latin typeface="Comic Sans MS" panose="030F0702030302020204" pitchFamily="66" charset="0"/>
            </a:endParaRPr>
          </a:p>
        </p:txBody>
      </p:sp>
      <p:sp>
        <p:nvSpPr>
          <p:cNvPr id="3" name="Content Placeholder 2"/>
          <p:cNvSpPr>
            <a:spLocks noGrp="1"/>
          </p:cNvSpPr>
          <p:nvPr>
            <p:ph idx="1"/>
          </p:nvPr>
        </p:nvSpPr>
        <p:spPr>
          <a:xfrm>
            <a:off x="278969" y="1719072"/>
            <a:ext cx="11654725" cy="4280167"/>
          </a:xfrm>
        </p:spPr>
        <p:txBody>
          <a:bodyPr>
            <a:normAutofit lnSpcReduction="10000"/>
          </a:bodyPr>
          <a:lstStyle/>
          <a:p>
            <a:pPr lvl="0"/>
            <a:r>
              <a:rPr lang="en-US" sz="6000" kern="1200" dirty="0">
                <a:solidFill>
                  <a:schemeClr val="tx1"/>
                </a:solidFill>
                <a:effectLst/>
                <a:latin typeface="Comic Sans MS" panose="030F0702030302020204" pitchFamily="66" charset="0"/>
                <a:ea typeface="+mj-ea"/>
                <a:cs typeface="+mj-cs"/>
              </a:rPr>
              <a:t>ENDOWMENT </a:t>
            </a:r>
            <a:r>
              <a:rPr lang="en-US" sz="6000" dirty="0">
                <a:solidFill>
                  <a:schemeClr val="tx1"/>
                </a:solidFill>
                <a:latin typeface="Comic Sans MS" panose="030F0702030302020204" pitchFamily="66" charset="0"/>
                <a:ea typeface="+mj-ea"/>
                <a:cs typeface="+mj-cs"/>
              </a:rPr>
              <a:t>RESTRICTED</a:t>
            </a:r>
          </a:p>
          <a:p>
            <a:pPr lvl="1"/>
            <a:r>
              <a:rPr lang="en-US" sz="5800" dirty="0">
                <a:solidFill>
                  <a:schemeClr val="tx1"/>
                </a:solidFill>
                <a:latin typeface="Comic Sans MS" panose="030F0702030302020204" pitchFamily="66" charset="0"/>
                <a:ea typeface="+mj-ea"/>
                <a:cs typeface="+mj-cs"/>
              </a:rPr>
              <a:t>How you received?</a:t>
            </a:r>
          </a:p>
          <a:p>
            <a:pPr lvl="0"/>
            <a:r>
              <a:rPr lang="en-US" sz="6000" dirty="0">
                <a:solidFill>
                  <a:schemeClr val="tx1"/>
                </a:solidFill>
                <a:latin typeface="Comic Sans MS" panose="030F0702030302020204" pitchFamily="66" charset="0"/>
                <a:ea typeface="+mj-ea"/>
                <a:cs typeface="+mj-cs"/>
              </a:rPr>
              <a:t>UNRESTRICTED</a:t>
            </a:r>
          </a:p>
          <a:p>
            <a:pPr lvl="0"/>
            <a:r>
              <a:rPr lang="en-US" sz="6000" kern="1200" dirty="0">
                <a:solidFill>
                  <a:schemeClr val="tx1"/>
                </a:solidFill>
                <a:effectLst/>
                <a:latin typeface="Comic Sans MS" panose="030F0702030302020204" pitchFamily="66" charset="0"/>
                <a:ea typeface="+mj-ea"/>
                <a:cs typeface="+mj-cs"/>
              </a:rPr>
              <a:t>GIFT ACCEPTANCE</a:t>
            </a:r>
          </a:p>
          <a:p>
            <a:endParaRPr lang="en-US" dirty="0">
              <a:latin typeface="Comic Sans MS" panose="030F0702030302020204" pitchFamily="66" charset="0"/>
            </a:endParaRPr>
          </a:p>
        </p:txBody>
      </p:sp>
    </p:spTree>
    <p:extLst>
      <p:ext uri="{BB962C8B-B14F-4D97-AF65-F5344CB8AC3E}">
        <p14:creationId xmlns:p14="http://schemas.microsoft.com/office/powerpoint/2010/main" val="1323388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normAutofit/>
          </a:bodyPr>
          <a:lstStyle/>
          <a:p>
            <a:r>
              <a:rPr lang="en-US" sz="6000" kern="1200" dirty="0" err="1">
                <a:solidFill>
                  <a:schemeClr val="tx1"/>
                </a:solidFill>
                <a:effectLst/>
                <a:latin typeface="Comic Sans MS" panose="030F0702030302020204" pitchFamily="66" charset="0"/>
                <a:ea typeface="+mj-ea"/>
                <a:cs typeface="+mj-cs"/>
              </a:rPr>
              <a:t>tODAY</a:t>
            </a:r>
            <a:endParaRPr lang="en-US" sz="6000" kern="1200" dirty="0">
              <a:solidFill>
                <a:schemeClr val="tx1"/>
              </a:solidFill>
              <a:effectLst/>
              <a:latin typeface="Comic Sans MS" panose="030F0702030302020204" pitchFamily="66" charset="0"/>
              <a:ea typeface="+mj-ea"/>
              <a:cs typeface="+mj-cs"/>
            </a:endParaRPr>
          </a:p>
          <a:p>
            <a:endParaRPr lang="en-US" dirty="0">
              <a:latin typeface="Comic Sans MS" panose="030F0702030302020204" pitchFamily="66" charset="0"/>
            </a:endParaRPr>
          </a:p>
        </p:txBody>
      </p:sp>
      <p:sp>
        <p:nvSpPr>
          <p:cNvPr id="3" name="Content Placeholder 2"/>
          <p:cNvSpPr>
            <a:spLocks noGrp="1"/>
          </p:cNvSpPr>
          <p:nvPr>
            <p:ph idx="1"/>
          </p:nvPr>
        </p:nvSpPr>
        <p:spPr>
          <a:xfrm>
            <a:off x="684212" y="2383972"/>
            <a:ext cx="8534400" cy="3615267"/>
          </a:xfrm>
        </p:spPr>
        <p:txBody>
          <a:bodyPr>
            <a:normAutofit fontScale="92500" lnSpcReduction="20000"/>
          </a:bodyPr>
          <a:lstStyle/>
          <a:p>
            <a:pPr lvl="0"/>
            <a:r>
              <a:rPr lang="en-US" sz="6000" kern="1200" dirty="0">
                <a:solidFill>
                  <a:schemeClr val="tx1"/>
                </a:solidFill>
                <a:effectLst/>
                <a:latin typeface="Comic Sans MS" panose="030F0702030302020204" pitchFamily="66" charset="0"/>
                <a:ea typeface="+mj-ea"/>
                <a:cs typeface="+mj-cs"/>
              </a:rPr>
              <a:t>DEFINING INCOME</a:t>
            </a:r>
          </a:p>
          <a:p>
            <a:pPr lvl="0"/>
            <a:r>
              <a:rPr lang="en-US" sz="6000" dirty="0">
                <a:solidFill>
                  <a:schemeClr val="tx1"/>
                </a:solidFill>
                <a:latin typeface="Comic Sans MS" panose="030F0702030302020204" pitchFamily="66" charset="0"/>
                <a:ea typeface="+mj-ea"/>
                <a:cs typeface="+mj-cs"/>
              </a:rPr>
              <a:t>ROI</a:t>
            </a:r>
          </a:p>
          <a:p>
            <a:pPr lvl="0"/>
            <a:r>
              <a:rPr lang="en-US" sz="6000" kern="1200" dirty="0">
                <a:solidFill>
                  <a:schemeClr val="tx1"/>
                </a:solidFill>
                <a:effectLst/>
                <a:latin typeface="Comic Sans MS" panose="030F0702030302020204" pitchFamily="66" charset="0"/>
                <a:ea typeface="+mj-ea"/>
                <a:cs typeface="+mj-cs"/>
              </a:rPr>
              <a:t>Dividends, Interest, Growth</a:t>
            </a:r>
          </a:p>
          <a:p>
            <a:endParaRPr lang="en-US" dirty="0">
              <a:latin typeface="Comic Sans MS" panose="030F0702030302020204" pitchFamily="66" charset="0"/>
            </a:endParaRPr>
          </a:p>
        </p:txBody>
      </p:sp>
    </p:spTree>
    <p:extLst>
      <p:ext uri="{BB962C8B-B14F-4D97-AF65-F5344CB8AC3E}">
        <p14:creationId xmlns:p14="http://schemas.microsoft.com/office/powerpoint/2010/main" val="3613252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normAutofit/>
          </a:bodyPr>
          <a:lstStyle/>
          <a:p>
            <a:r>
              <a:rPr lang="en-US" sz="6000" kern="1200" dirty="0" err="1">
                <a:solidFill>
                  <a:schemeClr val="tx1"/>
                </a:solidFill>
                <a:effectLst/>
                <a:latin typeface="Comic Sans MS" panose="030F0702030302020204" pitchFamily="66" charset="0"/>
                <a:ea typeface="+mj-ea"/>
                <a:cs typeface="+mj-cs"/>
              </a:rPr>
              <a:t>tODAY</a:t>
            </a:r>
            <a:endParaRPr lang="en-US" sz="6000" kern="1200" dirty="0">
              <a:solidFill>
                <a:schemeClr val="tx1"/>
              </a:solidFill>
              <a:effectLst/>
              <a:latin typeface="Comic Sans MS" panose="030F0702030302020204" pitchFamily="66" charset="0"/>
              <a:ea typeface="+mj-ea"/>
              <a:cs typeface="+mj-cs"/>
            </a:endParaRPr>
          </a:p>
          <a:p>
            <a:endParaRPr lang="en-US" dirty="0">
              <a:latin typeface="Comic Sans MS" panose="030F0702030302020204" pitchFamily="66" charset="0"/>
            </a:endParaRPr>
          </a:p>
        </p:txBody>
      </p:sp>
      <p:sp>
        <p:nvSpPr>
          <p:cNvPr id="3" name="Content Placeholder 2"/>
          <p:cNvSpPr>
            <a:spLocks noGrp="1"/>
          </p:cNvSpPr>
          <p:nvPr>
            <p:ph idx="1"/>
          </p:nvPr>
        </p:nvSpPr>
        <p:spPr>
          <a:xfrm>
            <a:off x="684212" y="2383972"/>
            <a:ext cx="8534400" cy="3615267"/>
          </a:xfrm>
        </p:spPr>
        <p:txBody>
          <a:bodyPr>
            <a:normAutofit/>
          </a:bodyPr>
          <a:lstStyle/>
          <a:p>
            <a:pPr lvl="0"/>
            <a:r>
              <a:rPr lang="en-US" sz="6000" kern="1200" dirty="0">
                <a:solidFill>
                  <a:schemeClr val="tx1"/>
                </a:solidFill>
                <a:effectLst/>
                <a:latin typeface="Comic Sans MS" panose="030F0702030302020204" pitchFamily="66" charset="0"/>
                <a:ea typeface="+mj-ea"/>
                <a:cs typeface="+mj-cs"/>
              </a:rPr>
              <a:t>WHY A LEASE</a:t>
            </a:r>
          </a:p>
          <a:p>
            <a:pPr lvl="0"/>
            <a:r>
              <a:rPr lang="en-US" sz="6000" dirty="0">
                <a:solidFill>
                  <a:schemeClr val="tx1"/>
                </a:solidFill>
                <a:latin typeface="Comic Sans MS" panose="030F0702030302020204" pitchFamily="66" charset="0"/>
                <a:ea typeface="+mj-ea"/>
                <a:cs typeface="+mj-cs"/>
              </a:rPr>
              <a:t>READ BEFORE</a:t>
            </a:r>
            <a:endParaRPr lang="en-US" sz="6000" kern="1200" dirty="0">
              <a:solidFill>
                <a:schemeClr val="tx1"/>
              </a:solidFill>
              <a:effectLst/>
              <a:latin typeface="Comic Sans MS" panose="030F0702030302020204" pitchFamily="66" charset="0"/>
              <a:ea typeface="+mj-ea"/>
              <a:cs typeface="+mj-cs"/>
            </a:endParaRPr>
          </a:p>
          <a:p>
            <a:endParaRPr lang="en-US" dirty="0">
              <a:latin typeface="Comic Sans MS" panose="030F0702030302020204" pitchFamily="66" charset="0"/>
            </a:endParaRPr>
          </a:p>
        </p:txBody>
      </p:sp>
    </p:spTree>
    <p:extLst>
      <p:ext uri="{BB962C8B-B14F-4D97-AF65-F5344CB8AC3E}">
        <p14:creationId xmlns:p14="http://schemas.microsoft.com/office/powerpoint/2010/main" val="970678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normAutofit/>
          </a:bodyPr>
          <a:lstStyle/>
          <a:p>
            <a:r>
              <a:rPr lang="en-US" sz="6000" kern="1200" dirty="0" err="1">
                <a:solidFill>
                  <a:schemeClr val="tx1"/>
                </a:solidFill>
                <a:effectLst/>
                <a:latin typeface="Comic Sans MS" panose="030F0702030302020204" pitchFamily="66" charset="0"/>
                <a:ea typeface="+mj-ea"/>
                <a:cs typeface="+mj-cs"/>
              </a:rPr>
              <a:t>tODAY</a:t>
            </a:r>
            <a:endParaRPr lang="en-US" sz="6000" kern="1200" dirty="0">
              <a:solidFill>
                <a:schemeClr val="tx1"/>
              </a:solidFill>
              <a:effectLst/>
              <a:latin typeface="Comic Sans MS" panose="030F0702030302020204" pitchFamily="66" charset="0"/>
              <a:ea typeface="+mj-ea"/>
              <a:cs typeface="+mj-cs"/>
            </a:endParaRPr>
          </a:p>
          <a:p>
            <a:endParaRPr lang="en-US" dirty="0">
              <a:latin typeface="Comic Sans MS" panose="030F0702030302020204" pitchFamily="66" charset="0"/>
            </a:endParaRPr>
          </a:p>
        </p:txBody>
      </p:sp>
      <p:sp>
        <p:nvSpPr>
          <p:cNvPr id="3" name="Content Placeholder 2"/>
          <p:cNvSpPr>
            <a:spLocks noGrp="1"/>
          </p:cNvSpPr>
          <p:nvPr>
            <p:ph idx="1"/>
          </p:nvPr>
        </p:nvSpPr>
        <p:spPr>
          <a:xfrm>
            <a:off x="684212" y="2383972"/>
            <a:ext cx="8534400" cy="3615267"/>
          </a:xfrm>
        </p:spPr>
        <p:txBody>
          <a:bodyPr>
            <a:normAutofit/>
          </a:bodyPr>
          <a:lstStyle/>
          <a:p>
            <a:pPr lvl="0"/>
            <a:r>
              <a:rPr lang="en-US" sz="6000" kern="1200" dirty="0">
                <a:solidFill>
                  <a:schemeClr val="tx1"/>
                </a:solidFill>
                <a:effectLst/>
                <a:latin typeface="Comic Sans MS" panose="030F0702030302020204" pitchFamily="66" charset="0"/>
                <a:ea typeface="+mj-ea"/>
                <a:cs typeface="+mj-cs"/>
              </a:rPr>
              <a:t>INTERNAL CONTROLS</a:t>
            </a:r>
          </a:p>
          <a:p>
            <a:endParaRPr lang="en-US" dirty="0">
              <a:latin typeface="Comic Sans MS" panose="030F0702030302020204" pitchFamily="66" charset="0"/>
            </a:endParaRPr>
          </a:p>
        </p:txBody>
      </p:sp>
    </p:spTree>
    <p:extLst>
      <p:ext uri="{BB962C8B-B14F-4D97-AF65-F5344CB8AC3E}">
        <p14:creationId xmlns:p14="http://schemas.microsoft.com/office/powerpoint/2010/main" val="2624631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139975"/>
            <a:ext cx="8534400" cy="1507067"/>
          </a:xfrm>
        </p:spPr>
        <p:txBody>
          <a:bodyPr/>
          <a:lstStyle/>
          <a:p>
            <a:r>
              <a:rPr lang="en-US" sz="6000" kern="1200" dirty="0">
                <a:solidFill>
                  <a:schemeClr val="tx1"/>
                </a:solidFill>
                <a:effectLst/>
                <a:latin typeface="Comic Sans MS" panose="030F0702030302020204" pitchFamily="66" charset="0"/>
                <a:ea typeface="+mj-ea"/>
                <a:cs typeface="+mj-cs"/>
              </a:rPr>
              <a:t>Questions.</a:t>
            </a:r>
          </a:p>
          <a:p>
            <a:endParaRPr lang="en-US" dirty="0"/>
          </a:p>
        </p:txBody>
      </p:sp>
      <p:sp>
        <p:nvSpPr>
          <p:cNvPr id="3" name="Content Placeholder 2"/>
          <p:cNvSpPr>
            <a:spLocks noGrp="1"/>
          </p:cNvSpPr>
          <p:nvPr>
            <p:ph idx="1"/>
          </p:nvPr>
        </p:nvSpPr>
        <p:spPr>
          <a:xfrm>
            <a:off x="684212" y="2647042"/>
            <a:ext cx="8534400" cy="3615267"/>
          </a:xfrm>
        </p:spPr>
        <p:txBody>
          <a:bodyPr>
            <a:normAutofit lnSpcReduction="10000"/>
          </a:bodyPr>
          <a:lstStyle/>
          <a:p>
            <a:r>
              <a:rPr lang="en-US" sz="3600" dirty="0">
                <a:solidFill>
                  <a:schemeClr val="tx1"/>
                </a:solidFill>
              </a:rPr>
              <a:t>Edd Breeden, </a:t>
            </a:r>
          </a:p>
          <a:p>
            <a:r>
              <a:rPr lang="en-US" sz="3600" dirty="0">
                <a:solidFill>
                  <a:schemeClr val="tx1"/>
                </a:solidFill>
              </a:rPr>
              <a:t>Treasurer, San Jose Presbytery. </a:t>
            </a:r>
          </a:p>
          <a:p>
            <a:r>
              <a:rPr lang="en-US" sz="3600" dirty="0">
                <a:solidFill>
                  <a:schemeClr val="tx1"/>
                </a:solidFill>
              </a:rPr>
              <a:t>Facebook, Financial Network Group</a:t>
            </a:r>
          </a:p>
          <a:p>
            <a:r>
              <a:rPr lang="en-US" sz="3600" dirty="0">
                <a:solidFill>
                  <a:schemeClr val="tx1"/>
                </a:solidFill>
              </a:rPr>
              <a:t>Phone, text, 831-239-6817.</a:t>
            </a:r>
          </a:p>
          <a:p>
            <a:r>
              <a:rPr lang="en-US" sz="3600" dirty="0">
                <a:solidFill>
                  <a:schemeClr val="tx1"/>
                </a:solidFill>
              </a:rPr>
              <a:t>Email. edd@breeden.us.</a:t>
            </a:r>
          </a:p>
          <a:p>
            <a:endParaRPr lang="en-US" dirty="0"/>
          </a:p>
        </p:txBody>
      </p:sp>
    </p:spTree>
    <p:extLst>
      <p:ext uri="{BB962C8B-B14F-4D97-AF65-F5344CB8AC3E}">
        <p14:creationId xmlns:p14="http://schemas.microsoft.com/office/powerpoint/2010/main" val="545067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912" y="408214"/>
            <a:ext cx="8534400" cy="1128485"/>
          </a:xfrm>
        </p:spPr>
        <p:txBody>
          <a:bodyPr>
            <a:normAutofit fontScale="90000"/>
          </a:bodyPr>
          <a:lstStyle/>
          <a:p>
            <a:pPr algn="ctr"/>
            <a:r>
              <a:rPr lang="en-US" sz="6000" kern="1200" dirty="0">
                <a:solidFill>
                  <a:schemeClr val="tx1"/>
                </a:solidFill>
                <a:effectLst/>
                <a:latin typeface="Comic Sans MS" panose="030F0702030302020204" pitchFamily="66" charset="0"/>
                <a:ea typeface="+mj-ea"/>
                <a:cs typeface="+mj-cs"/>
              </a:rPr>
              <a:t/>
            </a:r>
            <a:br>
              <a:rPr lang="en-US" sz="6000" kern="1200" dirty="0">
                <a:solidFill>
                  <a:schemeClr val="tx1"/>
                </a:solidFill>
                <a:effectLst/>
                <a:latin typeface="Comic Sans MS" panose="030F0702030302020204" pitchFamily="66" charset="0"/>
                <a:ea typeface="+mj-ea"/>
                <a:cs typeface="+mj-cs"/>
              </a:rPr>
            </a:br>
            <a:r>
              <a:rPr lang="en-US" sz="6000" kern="1200" dirty="0">
                <a:solidFill>
                  <a:schemeClr val="tx1"/>
                </a:solidFill>
                <a:effectLst/>
                <a:latin typeface="Comic Sans MS" panose="030F0702030302020204" pitchFamily="66" charset="0"/>
                <a:ea typeface="+mj-ea"/>
                <a:cs typeface="+mj-cs"/>
              </a:rPr>
              <a:t>correct &amp; adjust. </a:t>
            </a:r>
          </a:p>
          <a:p>
            <a:endParaRPr lang="en-US" dirty="0">
              <a:latin typeface="Comic Sans MS" panose="030F0702030302020204" pitchFamily="66" charset="0"/>
            </a:endParaRPr>
          </a:p>
        </p:txBody>
      </p:sp>
      <p:sp>
        <p:nvSpPr>
          <p:cNvPr id="3" name="Content Placeholder 2"/>
          <p:cNvSpPr>
            <a:spLocks noGrp="1"/>
          </p:cNvSpPr>
          <p:nvPr>
            <p:ph idx="1"/>
          </p:nvPr>
        </p:nvSpPr>
        <p:spPr>
          <a:xfrm>
            <a:off x="700540" y="1812471"/>
            <a:ext cx="10843760" cy="4816929"/>
          </a:xfrm>
        </p:spPr>
        <p:txBody>
          <a:bodyPr>
            <a:normAutofit fontScale="62500" lnSpcReduction="20000"/>
          </a:bodyPr>
          <a:lstStyle/>
          <a:p>
            <a:pPr lvl="0"/>
            <a:r>
              <a:rPr lang="en-US" sz="6000" b="1" i="1" kern="1200" dirty="0">
                <a:solidFill>
                  <a:schemeClr val="tx1"/>
                </a:solidFill>
                <a:effectLst/>
                <a:latin typeface="Comic Sans MS" panose="030F0702030302020204" pitchFamily="66" charset="0"/>
                <a:ea typeface="+mj-ea"/>
                <a:cs typeface="+mj-cs"/>
              </a:rPr>
              <a:t>If at any time you find an error in spelling, grammar, content, or if you have thoughts on something that should be included in this manual, you have another way to do something and want to share it with others, etc. please email </a:t>
            </a:r>
            <a:r>
              <a:rPr lang="en-US" sz="6000" b="1" i="1" u="sng" kern="1200" dirty="0">
                <a:solidFill>
                  <a:schemeClr val="tx1"/>
                </a:solidFill>
                <a:effectLst/>
                <a:latin typeface="Comic Sans MS" panose="030F0702030302020204" pitchFamily="66" charset="0"/>
                <a:ea typeface="+mj-ea"/>
                <a:cs typeface="+mj-cs"/>
              </a:rPr>
              <a:t>edd@breeden.us</a:t>
            </a:r>
            <a:r>
              <a:rPr lang="en-US" sz="6000" b="1" i="1" kern="1200" dirty="0">
                <a:solidFill>
                  <a:schemeClr val="tx1"/>
                </a:solidFill>
                <a:effectLst/>
                <a:latin typeface="Comic Sans MS" panose="030F0702030302020204" pitchFamily="66" charset="0"/>
                <a:ea typeface="+mj-ea"/>
                <a:cs typeface="+mj-cs"/>
              </a:rPr>
              <a:t> with what you have found so that we can keep the Manual as current, accurate, complete and helpful as possible. </a:t>
            </a:r>
            <a:endParaRPr lang="en-US" sz="6000" kern="1200" dirty="0">
              <a:solidFill>
                <a:schemeClr val="tx1"/>
              </a:solidFill>
              <a:effectLst/>
              <a:latin typeface="Comic Sans MS" panose="030F0702030302020204" pitchFamily="66" charset="0"/>
              <a:ea typeface="+mj-ea"/>
              <a:cs typeface="+mj-cs"/>
            </a:endParaRPr>
          </a:p>
          <a:p>
            <a:endParaRPr lang="en-US" dirty="0">
              <a:latin typeface="Comic Sans MS" panose="030F0702030302020204" pitchFamily="66" charset="0"/>
            </a:endParaRPr>
          </a:p>
        </p:txBody>
      </p:sp>
    </p:spTree>
    <p:extLst>
      <p:ext uri="{BB962C8B-B14F-4D97-AF65-F5344CB8AC3E}">
        <p14:creationId xmlns:p14="http://schemas.microsoft.com/office/powerpoint/2010/main" val="2441777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8369" y="1796143"/>
            <a:ext cx="8534400" cy="3615267"/>
          </a:xfrm>
        </p:spPr>
        <p:txBody>
          <a:bodyPr/>
          <a:lstStyle/>
          <a:p>
            <a:pPr marL="0" lvl="0" indent="0" algn="ctr">
              <a:buNone/>
            </a:pPr>
            <a:r>
              <a:rPr lang="en-US" sz="6000" kern="1200" dirty="0">
                <a:solidFill>
                  <a:schemeClr val="tx1"/>
                </a:solidFill>
                <a:effectLst/>
                <a:latin typeface="Comic Sans MS" panose="030F0702030302020204" pitchFamily="66" charset="0"/>
                <a:ea typeface="+mj-ea"/>
                <a:cs typeface="+mj-cs"/>
              </a:rPr>
              <a:t>The Church </a:t>
            </a:r>
          </a:p>
          <a:p>
            <a:pPr marL="0" lvl="0" indent="0" algn="ctr">
              <a:buNone/>
            </a:pPr>
            <a:r>
              <a:rPr lang="en-US" sz="6000" kern="1200" dirty="0">
                <a:solidFill>
                  <a:schemeClr val="tx1"/>
                </a:solidFill>
                <a:effectLst/>
                <a:latin typeface="Comic Sans MS" panose="030F0702030302020204" pitchFamily="66" charset="0"/>
                <a:ea typeface="+mj-ea"/>
                <a:cs typeface="+mj-cs"/>
              </a:rPr>
              <a:t>Treasurer’s Manual </a:t>
            </a:r>
          </a:p>
          <a:p>
            <a:endParaRPr lang="en-US" dirty="0">
              <a:latin typeface="Comic Sans MS" panose="030F0702030302020204" pitchFamily="66" charset="0"/>
            </a:endParaRPr>
          </a:p>
        </p:txBody>
      </p:sp>
    </p:spTree>
    <p:extLst>
      <p:ext uri="{BB962C8B-B14F-4D97-AF65-F5344CB8AC3E}">
        <p14:creationId xmlns:p14="http://schemas.microsoft.com/office/powerpoint/2010/main" val="3821588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243" y="457200"/>
            <a:ext cx="11576957" cy="1240972"/>
          </a:xfrm>
        </p:spPr>
        <p:txBody>
          <a:bodyPr>
            <a:normAutofit fontScale="90000"/>
          </a:bodyPr>
          <a:lstStyle/>
          <a:p>
            <a:pPr algn="ctr"/>
            <a:r>
              <a:rPr lang="en-US" sz="6000" kern="1200" dirty="0">
                <a:solidFill>
                  <a:schemeClr val="tx1"/>
                </a:solidFill>
                <a:effectLst/>
                <a:latin typeface="Comic Sans MS" panose="030F0702030302020204" pitchFamily="66" charset="0"/>
                <a:ea typeface="+mj-ea"/>
                <a:cs typeface="+mj-cs"/>
              </a:rPr>
              <a:t/>
            </a:r>
            <a:br>
              <a:rPr lang="en-US" sz="6000" kern="1200" dirty="0">
                <a:solidFill>
                  <a:schemeClr val="tx1"/>
                </a:solidFill>
                <a:effectLst/>
                <a:latin typeface="Comic Sans MS" panose="030F0702030302020204" pitchFamily="66" charset="0"/>
                <a:ea typeface="+mj-ea"/>
                <a:cs typeface="+mj-cs"/>
              </a:rPr>
            </a:br>
            <a:r>
              <a:rPr lang="en-US" sz="6000" kern="1200" dirty="0">
                <a:solidFill>
                  <a:schemeClr val="tx1"/>
                </a:solidFill>
                <a:effectLst/>
                <a:latin typeface="Comic Sans MS" panose="030F0702030302020204" pitchFamily="66" charset="0"/>
                <a:ea typeface="+mj-ea"/>
                <a:cs typeface="+mj-cs"/>
              </a:rPr>
              <a:t>104 pages of manual &amp; … </a:t>
            </a:r>
          </a:p>
          <a:p>
            <a:endParaRPr lang="en-US" dirty="0">
              <a:latin typeface="Comic Sans MS" panose="030F0702030302020204" pitchFamily="66" charset="0"/>
            </a:endParaRPr>
          </a:p>
        </p:txBody>
      </p:sp>
      <p:sp>
        <p:nvSpPr>
          <p:cNvPr id="3" name="Content Placeholder 2"/>
          <p:cNvSpPr>
            <a:spLocks noGrp="1"/>
          </p:cNvSpPr>
          <p:nvPr>
            <p:ph idx="1"/>
          </p:nvPr>
        </p:nvSpPr>
        <p:spPr>
          <a:xfrm>
            <a:off x="609600" y="1943100"/>
            <a:ext cx="9944746" cy="4178731"/>
          </a:xfrm>
        </p:spPr>
        <p:txBody>
          <a:bodyPr>
            <a:normAutofit fontScale="92500"/>
          </a:bodyPr>
          <a:lstStyle/>
          <a:p>
            <a:pPr lvl="0"/>
            <a:r>
              <a:rPr lang="en-US" sz="6000" kern="1200" dirty="0">
                <a:solidFill>
                  <a:schemeClr val="tx1"/>
                </a:solidFill>
                <a:effectLst/>
                <a:latin typeface="Comic Sans MS" panose="030F0702030302020204" pitchFamily="66" charset="0"/>
                <a:ea typeface="+mj-ea"/>
                <a:cs typeface="+mj-cs"/>
              </a:rPr>
              <a:t>Two Formats</a:t>
            </a:r>
          </a:p>
          <a:p>
            <a:pPr lvl="0"/>
            <a:r>
              <a:rPr lang="en-US" sz="6000" dirty="0">
                <a:solidFill>
                  <a:schemeClr val="tx1"/>
                </a:solidFill>
                <a:latin typeface="Comic Sans MS" panose="030F0702030302020204" pitchFamily="66" charset="0"/>
                <a:ea typeface="+mj-ea"/>
                <a:cs typeface="+mj-cs"/>
              </a:rPr>
              <a:t>Computer – for ease of navigation</a:t>
            </a:r>
          </a:p>
          <a:p>
            <a:pPr lvl="0"/>
            <a:r>
              <a:rPr lang="en-US" sz="6000" kern="1200" dirty="0">
                <a:solidFill>
                  <a:schemeClr val="tx1"/>
                </a:solidFill>
                <a:effectLst/>
                <a:latin typeface="Comic Sans MS" panose="030F0702030302020204" pitchFamily="66" charset="0"/>
                <a:ea typeface="+mj-ea"/>
                <a:cs typeface="+mj-cs"/>
              </a:rPr>
              <a:t>Printable – for a hard copy</a:t>
            </a:r>
          </a:p>
          <a:p>
            <a:endParaRPr lang="en-US" dirty="0">
              <a:latin typeface="Comic Sans MS" panose="030F0702030302020204" pitchFamily="66" charset="0"/>
            </a:endParaRPr>
          </a:p>
        </p:txBody>
      </p:sp>
    </p:spTree>
    <p:extLst>
      <p:ext uri="{BB962C8B-B14F-4D97-AF65-F5344CB8AC3E}">
        <p14:creationId xmlns:p14="http://schemas.microsoft.com/office/powerpoint/2010/main" val="1400914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954" y="212272"/>
            <a:ext cx="8534400" cy="1193799"/>
          </a:xfrm>
        </p:spPr>
        <p:txBody>
          <a:bodyPr>
            <a:normAutofit fontScale="90000"/>
          </a:bodyPr>
          <a:lstStyle/>
          <a:p>
            <a:pPr algn="ctr"/>
            <a:r>
              <a:rPr lang="en-US" sz="6000" kern="1200" dirty="0">
                <a:solidFill>
                  <a:schemeClr val="tx1"/>
                </a:solidFill>
                <a:effectLst/>
                <a:latin typeface="Comic Sans MS" panose="030F0702030302020204" pitchFamily="66" charset="0"/>
                <a:ea typeface="+mj-ea"/>
                <a:cs typeface="+mj-cs"/>
              </a:rPr>
              <a:t/>
            </a:r>
            <a:br>
              <a:rPr lang="en-US" sz="6000" kern="1200" dirty="0">
                <a:solidFill>
                  <a:schemeClr val="tx1"/>
                </a:solidFill>
                <a:effectLst/>
                <a:latin typeface="Comic Sans MS" panose="030F0702030302020204" pitchFamily="66" charset="0"/>
                <a:ea typeface="+mj-ea"/>
                <a:cs typeface="+mj-cs"/>
              </a:rPr>
            </a:br>
            <a:r>
              <a:rPr lang="en-US" sz="6000" kern="1200" dirty="0">
                <a:solidFill>
                  <a:schemeClr val="tx1"/>
                </a:solidFill>
                <a:effectLst/>
                <a:latin typeface="Comic Sans MS" panose="030F0702030302020204" pitchFamily="66" charset="0"/>
                <a:ea typeface="+mj-ea"/>
                <a:cs typeface="+mj-cs"/>
              </a:rPr>
              <a:t>How can I get one?</a:t>
            </a:r>
          </a:p>
          <a:p>
            <a:endParaRPr lang="en-US" dirty="0">
              <a:latin typeface="Comic Sans MS" panose="030F0702030302020204" pitchFamily="66" charset="0"/>
            </a:endParaRPr>
          </a:p>
        </p:txBody>
      </p:sp>
      <p:sp>
        <p:nvSpPr>
          <p:cNvPr id="3" name="Content Placeholder 2"/>
          <p:cNvSpPr>
            <a:spLocks noGrp="1"/>
          </p:cNvSpPr>
          <p:nvPr>
            <p:ph idx="1"/>
          </p:nvPr>
        </p:nvSpPr>
        <p:spPr>
          <a:xfrm>
            <a:off x="684211" y="1565330"/>
            <a:ext cx="9847717" cy="4704842"/>
          </a:xfrm>
        </p:spPr>
        <p:txBody>
          <a:bodyPr>
            <a:normAutofit/>
          </a:bodyPr>
          <a:lstStyle/>
          <a:p>
            <a:r>
              <a:rPr lang="en-US" sz="7200" dirty="0">
                <a:solidFill>
                  <a:schemeClr val="tx1"/>
                </a:solidFill>
                <a:latin typeface="Comic Sans MS" panose="030F0702030302020204" pitchFamily="66" charset="0"/>
              </a:rPr>
              <a:t>https://app.box.com/s/5ecuytpbu4o1plbqz1sb38i26s9ou6hf</a:t>
            </a:r>
          </a:p>
        </p:txBody>
      </p:sp>
    </p:spTree>
    <p:extLst>
      <p:ext uri="{BB962C8B-B14F-4D97-AF65-F5344CB8AC3E}">
        <p14:creationId xmlns:p14="http://schemas.microsoft.com/office/powerpoint/2010/main" val="2288626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356203"/>
            <a:ext cx="8534400" cy="1507067"/>
          </a:xfrm>
        </p:spPr>
        <p:txBody>
          <a:bodyPr>
            <a:normAutofit/>
          </a:bodyPr>
          <a:lstStyle/>
          <a:p>
            <a:r>
              <a:rPr lang="en-US" sz="6000" kern="1200" dirty="0">
                <a:solidFill>
                  <a:schemeClr val="tx1"/>
                </a:solidFill>
                <a:effectLst/>
                <a:latin typeface="Comic Sans MS" panose="030F0702030302020204" pitchFamily="66" charset="0"/>
                <a:ea typeface="+mj-ea"/>
                <a:cs typeface="+mj-cs"/>
              </a:rPr>
              <a:t>Table of Contents</a:t>
            </a:r>
          </a:p>
          <a:p>
            <a:endParaRPr lang="en-US" dirty="0">
              <a:latin typeface="Comic Sans MS" panose="030F0702030302020204" pitchFamily="66" charset="0"/>
            </a:endParaRPr>
          </a:p>
        </p:txBody>
      </p:sp>
      <p:sp>
        <p:nvSpPr>
          <p:cNvPr id="3" name="Content Placeholder 2"/>
          <p:cNvSpPr>
            <a:spLocks noGrp="1"/>
          </p:cNvSpPr>
          <p:nvPr>
            <p:ph idx="1"/>
          </p:nvPr>
        </p:nvSpPr>
        <p:spPr>
          <a:xfrm>
            <a:off x="684211" y="1487713"/>
            <a:ext cx="11284631" cy="5027387"/>
          </a:xfrm>
        </p:spPr>
        <p:txBody>
          <a:bodyPr>
            <a:normAutofit fontScale="55000" lnSpcReduction="20000"/>
          </a:bodyPr>
          <a:lstStyle/>
          <a:p>
            <a:pPr lvl="0"/>
            <a:r>
              <a:rPr lang="en-US" sz="6000" b="1" u="sng" kern="1200" dirty="0">
                <a:solidFill>
                  <a:schemeClr val="tx1"/>
                </a:solidFill>
                <a:effectLst/>
                <a:latin typeface="Comic Sans MS" panose="030F0702030302020204" pitchFamily="66" charset="0"/>
                <a:ea typeface="+mj-ea"/>
                <a:cs typeface="+mj-cs"/>
              </a:rPr>
              <a:t>Chapter 1</a:t>
            </a:r>
            <a:r>
              <a:rPr lang="en-US" sz="6000" b="1" kern="1200" dirty="0">
                <a:solidFill>
                  <a:schemeClr val="tx1"/>
                </a:solidFill>
                <a:effectLst/>
                <a:latin typeface="Comic Sans MS" panose="030F0702030302020204" pitchFamily="66" charset="0"/>
                <a:ea typeface="+mj-ea"/>
                <a:cs typeface="+mj-cs"/>
              </a:rPr>
              <a:t> Introduction. </a:t>
            </a:r>
            <a:endParaRPr lang="en-US" sz="6000" kern="1200" dirty="0">
              <a:solidFill>
                <a:schemeClr val="tx1"/>
              </a:solidFill>
              <a:effectLst/>
              <a:latin typeface="Comic Sans MS" panose="030F0702030302020204" pitchFamily="66" charset="0"/>
              <a:ea typeface="+mj-ea"/>
              <a:cs typeface="+mj-cs"/>
            </a:endParaRPr>
          </a:p>
          <a:p>
            <a:pPr lvl="0"/>
            <a:r>
              <a:rPr lang="en-US" sz="6000" b="1" u="sng" kern="1200" dirty="0">
                <a:solidFill>
                  <a:schemeClr val="tx1"/>
                </a:solidFill>
                <a:effectLst/>
                <a:latin typeface="Comic Sans MS" panose="030F0702030302020204" pitchFamily="66" charset="0"/>
                <a:ea typeface="+mj-ea"/>
                <a:cs typeface="+mj-cs"/>
              </a:rPr>
              <a:t>Chapter 2</a:t>
            </a:r>
            <a:r>
              <a:rPr lang="en-US" sz="6000" b="1" kern="1200" dirty="0">
                <a:solidFill>
                  <a:schemeClr val="tx1"/>
                </a:solidFill>
                <a:effectLst/>
                <a:latin typeface="Comic Sans MS" panose="030F0702030302020204" pitchFamily="66" charset="0"/>
                <a:ea typeface="+mj-ea"/>
                <a:cs typeface="+mj-cs"/>
              </a:rPr>
              <a:t> Functions of a Church Treasurer. </a:t>
            </a:r>
            <a:endParaRPr lang="en-US" sz="6000" kern="1200" dirty="0">
              <a:solidFill>
                <a:schemeClr val="tx1"/>
              </a:solidFill>
              <a:effectLst/>
              <a:latin typeface="Comic Sans MS" panose="030F0702030302020204" pitchFamily="66" charset="0"/>
              <a:ea typeface="+mj-ea"/>
              <a:cs typeface="+mj-cs"/>
            </a:endParaRPr>
          </a:p>
          <a:p>
            <a:pPr lvl="0"/>
            <a:r>
              <a:rPr lang="en-US" sz="6000" b="1" u="sng" kern="1200" dirty="0">
                <a:solidFill>
                  <a:schemeClr val="tx1"/>
                </a:solidFill>
                <a:effectLst/>
                <a:latin typeface="Comic Sans MS" panose="030F0702030302020204" pitchFamily="66" charset="0"/>
                <a:ea typeface="+mj-ea"/>
                <a:cs typeface="+mj-cs"/>
              </a:rPr>
              <a:t>Chapter 3</a:t>
            </a:r>
            <a:r>
              <a:rPr lang="en-US" sz="6000" b="1" kern="1200" dirty="0">
                <a:solidFill>
                  <a:schemeClr val="tx1"/>
                </a:solidFill>
                <a:effectLst/>
                <a:latin typeface="Comic Sans MS" panose="030F0702030302020204" pitchFamily="66" charset="0"/>
                <a:ea typeface="+mj-ea"/>
                <a:cs typeface="+mj-cs"/>
              </a:rPr>
              <a:t> Internal Controls and Record Keeping. </a:t>
            </a:r>
            <a:endParaRPr lang="en-US" sz="6000" kern="1200" dirty="0">
              <a:solidFill>
                <a:schemeClr val="tx1"/>
              </a:solidFill>
              <a:effectLst/>
              <a:latin typeface="Comic Sans MS" panose="030F0702030302020204" pitchFamily="66" charset="0"/>
              <a:ea typeface="+mj-ea"/>
              <a:cs typeface="+mj-cs"/>
            </a:endParaRPr>
          </a:p>
          <a:p>
            <a:pPr lvl="0"/>
            <a:r>
              <a:rPr lang="en-US" sz="6000" b="1" u="sng" kern="1200" dirty="0">
                <a:solidFill>
                  <a:schemeClr val="tx1"/>
                </a:solidFill>
                <a:effectLst/>
                <a:latin typeface="Comic Sans MS" panose="030F0702030302020204" pitchFamily="66" charset="0"/>
                <a:ea typeface="+mj-ea"/>
                <a:cs typeface="+mj-cs"/>
              </a:rPr>
              <a:t>Chapter 4</a:t>
            </a:r>
            <a:r>
              <a:rPr lang="en-US" sz="6000" b="1" kern="1200" dirty="0">
                <a:solidFill>
                  <a:schemeClr val="tx1"/>
                </a:solidFill>
                <a:effectLst/>
                <a:latin typeface="Comic Sans MS" panose="030F0702030302020204" pitchFamily="66" charset="0"/>
                <a:ea typeface="+mj-ea"/>
                <a:cs typeface="+mj-cs"/>
              </a:rPr>
              <a:t> Investments and Endowment Funds. </a:t>
            </a:r>
            <a:endParaRPr lang="en-US" sz="6000" kern="1200" dirty="0">
              <a:solidFill>
                <a:schemeClr val="tx1"/>
              </a:solidFill>
              <a:effectLst/>
              <a:latin typeface="Comic Sans MS" panose="030F0702030302020204" pitchFamily="66" charset="0"/>
              <a:ea typeface="+mj-ea"/>
              <a:cs typeface="+mj-cs"/>
            </a:endParaRPr>
          </a:p>
          <a:p>
            <a:pPr lvl="0"/>
            <a:r>
              <a:rPr lang="en-US" sz="6000" b="1" u="sng" kern="1200" dirty="0">
                <a:solidFill>
                  <a:schemeClr val="tx1"/>
                </a:solidFill>
                <a:effectLst/>
                <a:latin typeface="Comic Sans MS" panose="030F0702030302020204" pitchFamily="66" charset="0"/>
                <a:ea typeface="+mj-ea"/>
                <a:cs typeface="+mj-cs"/>
              </a:rPr>
              <a:t>Chapter 5</a:t>
            </a:r>
            <a:r>
              <a:rPr lang="en-US" sz="6000" b="1" kern="1200" dirty="0">
                <a:solidFill>
                  <a:schemeClr val="tx1"/>
                </a:solidFill>
                <a:effectLst/>
                <a:latin typeface="Comic Sans MS" panose="030F0702030302020204" pitchFamily="66" charset="0"/>
                <a:ea typeface="+mj-ea"/>
                <a:cs typeface="+mj-cs"/>
              </a:rPr>
              <a:t> Audit or Financial Review. </a:t>
            </a:r>
            <a:endParaRPr lang="en-US" sz="6000" kern="1200" dirty="0">
              <a:solidFill>
                <a:schemeClr val="tx1"/>
              </a:solidFill>
              <a:effectLst/>
              <a:latin typeface="Comic Sans MS" panose="030F0702030302020204" pitchFamily="66" charset="0"/>
              <a:ea typeface="+mj-ea"/>
              <a:cs typeface="+mj-cs"/>
            </a:endParaRPr>
          </a:p>
          <a:p>
            <a:pPr lvl="0"/>
            <a:r>
              <a:rPr lang="en-US" sz="6000" b="1" u="sng" kern="1200" dirty="0">
                <a:solidFill>
                  <a:schemeClr val="tx1"/>
                </a:solidFill>
                <a:effectLst/>
                <a:latin typeface="Comic Sans MS" panose="030F0702030302020204" pitchFamily="66" charset="0"/>
                <a:ea typeface="+mj-ea"/>
                <a:cs typeface="+mj-cs"/>
              </a:rPr>
              <a:t>Chapter 6</a:t>
            </a:r>
            <a:r>
              <a:rPr lang="en-US" sz="6000" b="1" kern="1200" dirty="0">
                <a:solidFill>
                  <a:schemeClr val="tx1"/>
                </a:solidFill>
                <a:effectLst/>
                <a:latin typeface="Comic Sans MS" panose="030F0702030302020204" pitchFamily="66" charset="0"/>
                <a:ea typeface="+mj-ea"/>
                <a:cs typeface="+mj-cs"/>
              </a:rPr>
              <a:t> Insurance and Bonding.</a:t>
            </a:r>
            <a:endParaRPr lang="en-US" sz="6000" kern="1200" dirty="0">
              <a:solidFill>
                <a:schemeClr val="tx1"/>
              </a:solidFill>
              <a:effectLst/>
              <a:latin typeface="Comic Sans MS" panose="030F0702030302020204" pitchFamily="66" charset="0"/>
              <a:ea typeface="+mj-ea"/>
              <a:cs typeface="+mj-cs"/>
            </a:endParaRPr>
          </a:p>
          <a:p>
            <a:pPr lvl="0"/>
            <a:r>
              <a:rPr lang="en-US" sz="6000" b="1" u="sng" kern="1200" dirty="0">
                <a:solidFill>
                  <a:schemeClr val="tx1"/>
                </a:solidFill>
                <a:effectLst/>
                <a:latin typeface="Comic Sans MS" panose="030F0702030302020204" pitchFamily="66" charset="0"/>
                <a:ea typeface="+mj-ea"/>
                <a:cs typeface="+mj-cs"/>
              </a:rPr>
              <a:t>Chapter 7</a:t>
            </a:r>
            <a:r>
              <a:rPr lang="en-US" sz="6000" b="1" kern="1200" dirty="0">
                <a:solidFill>
                  <a:schemeClr val="tx1"/>
                </a:solidFill>
                <a:effectLst/>
                <a:latin typeface="Comic Sans MS" panose="030F0702030302020204" pitchFamily="66" charset="0"/>
                <a:ea typeface="+mj-ea"/>
                <a:cs typeface="+mj-cs"/>
              </a:rPr>
              <a:t> Personnel.</a:t>
            </a:r>
            <a:endParaRPr lang="en-US" sz="6000" kern="1200" dirty="0">
              <a:solidFill>
                <a:schemeClr val="tx1"/>
              </a:solidFill>
              <a:effectLst/>
              <a:latin typeface="Comic Sans MS" panose="030F0702030302020204" pitchFamily="66" charset="0"/>
              <a:ea typeface="+mj-ea"/>
              <a:cs typeface="+mj-cs"/>
            </a:endParaRPr>
          </a:p>
          <a:p>
            <a:pPr lvl="0"/>
            <a:r>
              <a:rPr lang="en-US" sz="6000" b="1" u="sng" kern="1200" dirty="0">
                <a:solidFill>
                  <a:schemeClr val="tx1"/>
                </a:solidFill>
                <a:effectLst/>
                <a:latin typeface="Comic Sans MS" panose="030F0702030302020204" pitchFamily="66" charset="0"/>
                <a:ea typeface="+mj-ea"/>
                <a:cs typeface="+mj-cs"/>
              </a:rPr>
              <a:t>Chapter 8</a:t>
            </a:r>
            <a:r>
              <a:rPr lang="en-US" sz="6000" b="1" kern="1200" dirty="0">
                <a:solidFill>
                  <a:schemeClr val="tx1"/>
                </a:solidFill>
                <a:effectLst/>
                <a:latin typeface="Comic Sans MS" panose="030F0702030302020204" pitchFamily="66" charset="0"/>
                <a:ea typeface="+mj-ea"/>
                <a:cs typeface="+mj-cs"/>
              </a:rPr>
              <a:t> Stewardship and Budgeting.</a:t>
            </a:r>
            <a:endParaRPr lang="en-US" sz="6000" kern="1200" dirty="0">
              <a:solidFill>
                <a:schemeClr val="tx1"/>
              </a:solidFill>
              <a:effectLst/>
              <a:latin typeface="Comic Sans MS" panose="030F0702030302020204" pitchFamily="66" charset="0"/>
              <a:ea typeface="+mj-ea"/>
              <a:cs typeface="+mj-cs"/>
            </a:endParaRPr>
          </a:p>
          <a:p>
            <a:endParaRPr lang="en-US" dirty="0">
              <a:latin typeface="Comic Sans MS" panose="030F0702030302020204" pitchFamily="66" charset="0"/>
            </a:endParaRPr>
          </a:p>
        </p:txBody>
      </p:sp>
    </p:spTree>
    <p:extLst>
      <p:ext uri="{BB962C8B-B14F-4D97-AF65-F5344CB8AC3E}">
        <p14:creationId xmlns:p14="http://schemas.microsoft.com/office/powerpoint/2010/main" val="2402302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03161"/>
            <a:ext cx="8534400" cy="1507067"/>
          </a:xfrm>
        </p:spPr>
        <p:txBody>
          <a:bodyPr>
            <a:normAutofit/>
          </a:bodyPr>
          <a:lstStyle/>
          <a:p>
            <a:r>
              <a:rPr lang="en-US" sz="6000" kern="1200" dirty="0">
                <a:solidFill>
                  <a:schemeClr val="tx1"/>
                </a:solidFill>
                <a:effectLst/>
                <a:latin typeface="Comic Sans MS" panose="030F0702030302020204" pitchFamily="66" charset="0"/>
                <a:ea typeface="+mj-ea"/>
                <a:cs typeface="+mj-cs"/>
              </a:rPr>
              <a:t>Resources.</a:t>
            </a:r>
          </a:p>
          <a:p>
            <a:endParaRPr lang="en-US" dirty="0">
              <a:latin typeface="Comic Sans MS" panose="030F0702030302020204" pitchFamily="66" charset="0"/>
            </a:endParaRPr>
          </a:p>
        </p:txBody>
      </p:sp>
      <p:sp>
        <p:nvSpPr>
          <p:cNvPr id="3" name="Content Placeholder 2"/>
          <p:cNvSpPr>
            <a:spLocks noGrp="1"/>
          </p:cNvSpPr>
          <p:nvPr>
            <p:ph idx="1"/>
          </p:nvPr>
        </p:nvSpPr>
        <p:spPr>
          <a:xfrm>
            <a:off x="684212" y="2432957"/>
            <a:ext cx="8534400" cy="3615267"/>
          </a:xfrm>
        </p:spPr>
        <p:txBody>
          <a:bodyPr>
            <a:normAutofit fontScale="85000" lnSpcReduction="20000"/>
          </a:bodyPr>
          <a:lstStyle/>
          <a:p>
            <a:pPr lvl="0"/>
            <a:r>
              <a:rPr lang="en-US" sz="6000" u="sng" kern="1200" dirty="0">
                <a:solidFill>
                  <a:schemeClr val="tx1"/>
                </a:solidFill>
                <a:effectLst/>
                <a:latin typeface="Comic Sans MS" panose="030F0702030302020204" pitchFamily="66" charset="0"/>
                <a:ea typeface="+mj-ea"/>
                <a:cs typeface="+mj-cs"/>
              </a:rPr>
              <a:t>General Resources</a:t>
            </a:r>
            <a:endParaRPr lang="en-US" sz="6000" kern="1200" dirty="0">
              <a:solidFill>
                <a:schemeClr val="tx1"/>
              </a:solidFill>
              <a:effectLst/>
              <a:latin typeface="Comic Sans MS" panose="030F0702030302020204" pitchFamily="66" charset="0"/>
              <a:ea typeface="+mj-ea"/>
              <a:cs typeface="+mj-cs"/>
            </a:endParaRPr>
          </a:p>
          <a:p>
            <a:pPr lvl="0"/>
            <a:r>
              <a:rPr lang="en-US" sz="6000" u="sng" kern="1200" dirty="0">
                <a:solidFill>
                  <a:schemeClr val="tx1"/>
                </a:solidFill>
                <a:effectLst/>
                <a:latin typeface="Comic Sans MS" panose="030F0702030302020204" pitchFamily="66" charset="0"/>
                <a:ea typeface="+mj-ea"/>
                <a:cs typeface="+mj-cs"/>
              </a:rPr>
              <a:t>Insurance Carriers</a:t>
            </a:r>
            <a:endParaRPr lang="en-US" sz="6000" kern="1200" dirty="0">
              <a:solidFill>
                <a:schemeClr val="tx1"/>
              </a:solidFill>
              <a:effectLst/>
              <a:latin typeface="Comic Sans MS" panose="030F0702030302020204" pitchFamily="66" charset="0"/>
              <a:ea typeface="+mj-ea"/>
              <a:cs typeface="+mj-cs"/>
            </a:endParaRPr>
          </a:p>
          <a:p>
            <a:pPr lvl="0"/>
            <a:r>
              <a:rPr lang="en-US" sz="6000" u="sng" kern="1200" dirty="0">
                <a:solidFill>
                  <a:schemeClr val="tx1"/>
                </a:solidFill>
                <a:effectLst/>
                <a:latin typeface="Comic Sans MS" panose="030F0702030302020204" pitchFamily="66" charset="0"/>
                <a:ea typeface="+mj-ea"/>
                <a:cs typeface="+mj-cs"/>
              </a:rPr>
              <a:t>Personnel Resources</a:t>
            </a:r>
            <a:endParaRPr lang="en-US" sz="6000" kern="1200" dirty="0">
              <a:solidFill>
                <a:schemeClr val="tx1"/>
              </a:solidFill>
              <a:effectLst/>
              <a:latin typeface="Comic Sans MS" panose="030F0702030302020204" pitchFamily="66" charset="0"/>
              <a:ea typeface="+mj-ea"/>
              <a:cs typeface="+mj-cs"/>
            </a:endParaRPr>
          </a:p>
          <a:p>
            <a:pPr lvl="0"/>
            <a:r>
              <a:rPr lang="en-US" sz="6000" u="sng" kern="1200" dirty="0">
                <a:solidFill>
                  <a:schemeClr val="tx1"/>
                </a:solidFill>
                <a:effectLst/>
                <a:latin typeface="Comic Sans MS" panose="030F0702030302020204" pitchFamily="66" charset="0"/>
                <a:ea typeface="+mj-ea"/>
                <a:cs typeface="+mj-cs"/>
              </a:rPr>
              <a:t>Stewardship Resources</a:t>
            </a:r>
            <a:endParaRPr lang="en-US" sz="6000" kern="1200" dirty="0">
              <a:solidFill>
                <a:schemeClr val="tx1"/>
              </a:solidFill>
              <a:effectLst/>
              <a:latin typeface="Comic Sans MS" panose="030F0702030302020204" pitchFamily="66" charset="0"/>
              <a:ea typeface="+mj-ea"/>
              <a:cs typeface="+mj-cs"/>
            </a:endParaRPr>
          </a:p>
          <a:p>
            <a:endParaRPr lang="en-US" dirty="0">
              <a:latin typeface="Comic Sans MS" panose="030F0702030302020204" pitchFamily="66" charset="0"/>
            </a:endParaRPr>
          </a:p>
        </p:txBody>
      </p:sp>
    </p:spTree>
    <p:extLst>
      <p:ext uri="{BB962C8B-B14F-4D97-AF65-F5344CB8AC3E}">
        <p14:creationId xmlns:p14="http://schemas.microsoft.com/office/powerpoint/2010/main" val="2509643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07" y="106136"/>
            <a:ext cx="5602289" cy="1159328"/>
          </a:xfrm>
        </p:spPr>
        <p:txBody>
          <a:bodyPr>
            <a:normAutofit fontScale="90000"/>
          </a:bodyPr>
          <a:lstStyle/>
          <a:p>
            <a:pPr algn="ctr"/>
            <a:r>
              <a:rPr lang="en-US" sz="6000" kern="1200" dirty="0">
                <a:solidFill>
                  <a:schemeClr val="tx1"/>
                </a:solidFill>
                <a:effectLst/>
                <a:latin typeface="Comic Sans MS" panose="030F0702030302020204" pitchFamily="66" charset="0"/>
                <a:ea typeface="+mj-ea"/>
                <a:cs typeface="+mj-cs"/>
              </a:rPr>
              <a:t/>
            </a:r>
            <a:br>
              <a:rPr lang="en-US" sz="6000" kern="1200" dirty="0">
                <a:solidFill>
                  <a:schemeClr val="tx1"/>
                </a:solidFill>
                <a:effectLst/>
                <a:latin typeface="Comic Sans MS" panose="030F0702030302020204" pitchFamily="66" charset="0"/>
                <a:ea typeface="+mj-ea"/>
                <a:cs typeface="+mj-cs"/>
              </a:rPr>
            </a:br>
            <a:r>
              <a:rPr lang="en-US" sz="6000" kern="1200" dirty="0">
                <a:solidFill>
                  <a:schemeClr val="tx1"/>
                </a:solidFill>
                <a:effectLst/>
                <a:latin typeface="Comic Sans MS" panose="030F0702030302020204" pitchFamily="66" charset="0"/>
                <a:ea typeface="+mj-ea"/>
                <a:cs typeface="+mj-cs"/>
              </a:rPr>
              <a:t>Appendices.</a:t>
            </a:r>
          </a:p>
          <a:p>
            <a:endParaRPr lang="en-US" dirty="0">
              <a:latin typeface="Comic Sans MS" panose="030F0702030302020204" pitchFamily="66" charset="0"/>
            </a:endParaRPr>
          </a:p>
        </p:txBody>
      </p:sp>
      <p:sp>
        <p:nvSpPr>
          <p:cNvPr id="3" name="Content Placeholder 2"/>
          <p:cNvSpPr>
            <a:spLocks noGrp="1"/>
          </p:cNvSpPr>
          <p:nvPr>
            <p:ph sz="half" idx="1"/>
          </p:nvPr>
        </p:nvSpPr>
        <p:spPr>
          <a:xfrm>
            <a:off x="406623" y="1265464"/>
            <a:ext cx="4937655" cy="5363936"/>
          </a:xfrm>
        </p:spPr>
        <p:txBody>
          <a:bodyPr>
            <a:normAutofit fontScale="47500" lnSpcReduction="20000"/>
          </a:bodyPr>
          <a:lstStyle/>
          <a:p>
            <a:r>
              <a:rPr lang="en-US" sz="4200" b="1" dirty="0">
                <a:solidFill>
                  <a:schemeClr val="tx1"/>
                </a:solidFill>
              </a:rPr>
              <a:t>Audits or Financial Reviews</a:t>
            </a:r>
          </a:p>
          <a:p>
            <a:r>
              <a:rPr lang="en-US" sz="4200" b="1" dirty="0">
                <a:solidFill>
                  <a:schemeClr val="tx1"/>
                </a:solidFill>
              </a:rPr>
              <a:t>Annual Financial Review, Review Checklist</a:t>
            </a:r>
          </a:p>
          <a:p>
            <a:r>
              <a:rPr lang="en-US" sz="1900" b="1" dirty="0">
                <a:solidFill>
                  <a:schemeClr val="tx1"/>
                </a:solidFill>
              </a:rPr>
              <a:t> </a:t>
            </a:r>
          </a:p>
          <a:p>
            <a:r>
              <a:rPr lang="en-US" sz="4200" b="1" dirty="0">
                <a:solidFill>
                  <a:schemeClr val="tx1"/>
                </a:solidFill>
              </a:rPr>
              <a:t>Job Descriptions</a:t>
            </a:r>
          </a:p>
          <a:p>
            <a:r>
              <a:rPr lang="en-US" sz="4200" b="1" dirty="0">
                <a:solidFill>
                  <a:schemeClr val="tx1"/>
                </a:solidFill>
              </a:rPr>
              <a:t>Treasurer, Finance Committee, Financial Secretary</a:t>
            </a:r>
          </a:p>
          <a:p>
            <a:r>
              <a:rPr lang="en-US" sz="1900" b="1" dirty="0">
                <a:solidFill>
                  <a:schemeClr val="tx1"/>
                </a:solidFill>
              </a:rPr>
              <a:t> </a:t>
            </a:r>
          </a:p>
          <a:p>
            <a:r>
              <a:rPr lang="en-US" sz="4200" b="1" dirty="0">
                <a:solidFill>
                  <a:schemeClr val="tx1"/>
                </a:solidFill>
              </a:rPr>
              <a:t>Policies</a:t>
            </a:r>
          </a:p>
          <a:p>
            <a:r>
              <a:rPr lang="en-US" sz="4200" b="1" dirty="0">
                <a:solidFill>
                  <a:schemeClr val="tx1"/>
                </a:solidFill>
              </a:rPr>
              <a:t>Cash Disbursements, Conflict of Interest, </a:t>
            </a:r>
          </a:p>
          <a:p>
            <a:r>
              <a:rPr lang="en-US" sz="4200" b="1" dirty="0">
                <a:solidFill>
                  <a:schemeClr val="tx1"/>
                </a:solidFill>
              </a:rPr>
              <a:t>Counting Offerings, ETF, Credit Cards</a:t>
            </a:r>
          </a:p>
          <a:p>
            <a:r>
              <a:rPr lang="en-US" sz="4200" b="1" dirty="0">
                <a:solidFill>
                  <a:schemeClr val="tx1"/>
                </a:solidFill>
              </a:rPr>
              <a:t>Endowment and Gifts,</a:t>
            </a:r>
          </a:p>
          <a:p>
            <a:r>
              <a:rPr lang="en-US" sz="4200" b="1" dirty="0">
                <a:solidFill>
                  <a:schemeClr val="tx1"/>
                </a:solidFill>
              </a:rPr>
              <a:t>Include the Church in your Will?</a:t>
            </a:r>
          </a:p>
          <a:p>
            <a:r>
              <a:rPr lang="en-US" sz="4200" b="1" dirty="0">
                <a:solidFill>
                  <a:schemeClr val="tx1"/>
                </a:solidFill>
              </a:rPr>
              <a:t>Ethics Policy, Reimbursement Plan</a:t>
            </a:r>
          </a:p>
          <a:p>
            <a:pPr marL="0" lvl="0" indent="0">
              <a:buNone/>
            </a:pPr>
            <a:endParaRPr lang="en-US" dirty="0">
              <a:latin typeface="Comic Sans MS" panose="030F0702030302020204" pitchFamily="66" charset="0"/>
            </a:endParaRPr>
          </a:p>
        </p:txBody>
      </p:sp>
      <p:sp>
        <p:nvSpPr>
          <p:cNvPr id="4" name="Content Placeholder 3"/>
          <p:cNvSpPr>
            <a:spLocks noGrp="1"/>
          </p:cNvSpPr>
          <p:nvPr>
            <p:ph sz="half" idx="2"/>
          </p:nvPr>
        </p:nvSpPr>
        <p:spPr>
          <a:xfrm>
            <a:off x="5808133" y="1061357"/>
            <a:ext cx="4934479" cy="5404756"/>
          </a:xfrm>
        </p:spPr>
        <p:txBody>
          <a:bodyPr>
            <a:normAutofit fontScale="47500" lnSpcReduction="20000"/>
          </a:bodyPr>
          <a:lstStyle/>
          <a:p>
            <a:r>
              <a:rPr lang="en-US" sz="4200" b="1" dirty="0">
                <a:solidFill>
                  <a:schemeClr val="tx1"/>
                </a:solidFill>
              </a:rPr>
              <a:t>Gift Acceptance Policy</a:t>
            </a:r>
          </a:p>
          <a:p>
            <a:r>
              <a:rPr lang="en-US" sz="4200" b="1" dirty="0">
                <a:solidFill>
                  <a:schemeClr val="tx1"/>
                </a:solidFill>
              </a:rPr>
              <a:t>Investment Policy</a:t>
            </a:r>
          </a:p>
          <a:p>
            <a:r>
              <a:rPr lang="en-US" sz="4200" b="1" dirty="0">
                <a:solidFill>
                  <a:schemeClr val="tx1"/>
                </a:solidFill>
              </a:rPr>
              <a:t>Suggested Records Retention</a:t>
            </a:r>
          </a:p>
          <a:p>
            <a:endParaRPr lang="en-US" sz="1900" b="1" dirty="0">
              <a:solidFill>
                <a:schemeClr val="tx1"/>
              </a:solidFill>
            </a:endParaRPr>
          </a:p>
          <a:p>
            <a:r>
              <a:rPr lang="en-US" sz="4200" b="1" dirty="0">
                <a:solidFill>
                  <a:schemeClr val="tx1"/>
                </a:solidFill>
              </a:rPr>
              <a:t>Leasing Church Property</a:t>
            </a:r>
          </a:p>
          <a:p>
            <a:r>
              <a:rPr lang="en-US" sz="4200" b="1" dirty="0">
                <a:solidFill>
                  <a:schemeClr val="tx1"/>
                </a:solidFill>
              </a:rPr>
              <a:t>Policy Statement for Leasing Church Property</a:t>
            </a:r>
          </a:p>
          <a:p>
            <a:r>
              <a:rPr lang="en-US" sz="4200" b="1" dirty="0">
                <a:solidFill>
                  <a:schemeClr val="tx1"/>
                </a:solidFill>
              </a:rPr>
              <a:t>Lease Agreements, Long Term and Short Term </a:t>
            </a:r>
          </a:p>
          <a:p>
            <a:endParaRPr lang="en-US" sz="2300" b="1" dirty="0">
              <a:solidFill>
                <a:schemeClr val="tx1"/>
              </a:solidFill>
            </a:endParaRPr>
          </a:p>
          <a:p>
            <a:r>
              <a:rPr lang="en-US" sz="4200" b="1" dirty="0">
                <a:solidFill>
                  <a:schemeClr val="tx1"/>
                </a:solidFill>
              </a:rPr>
              <a:t>Mission Funding – </a:t>
            </a:r>
          </a:p>
          <a:p>
            <a:pPr lvl="1"/>
            <a:r>
              <a:rPr lang="en-US" sz="4200" b="1" dirty="0">
                <a:solidFill>
                  <a:schemeClr val="tx1"/>
                </a:solidFill>
              </a:rPr>
              <a:t>Shared Mission</a:t>
            </a:r>
          </a:p>
          <a:p>
            <a:pPr lvl="1"/>
            <a:r>
              <a:rPr lang="en-US" sz="4200" b="1" dirty="0">
                <a:solidFill>
                  <a:schemeClr val="tx1"/>
                </a:solidFill>
              </a:rPr>
              <a:t>Directed Mission</a:t>
            </a:r>
          </a:p>
          <a:p>
            <a:pPr lvl="1"/>
            <a:r>
              <a:rPr lang="en-US" sz="4200" b="1" dirty="0">
                <a:solidFill>
                  <a:schemeClr val="tx1"/>
                </a:solidFill>
              </a:rPr>
              <a:t>Extra Commitment Opportunities</a:t>
            </a:r>
          </a:p>
          <a:p>
            <a:pPr lvl="1"/>
            <a:r>
              <a:rPr lang="en-US" sz="4200" b="1" dirty="0">
                <a:solidFill>
                  <a:schemeClr val="tx1"/>
                </a:solidFill>
              </a:rPr>
              <a:t>Special Offerings </a:t>
            </a:r>
          </a:p>
          <a:p>
            <a:endParaRPr lang="en-US" sz="3300" dirty="0">
              <a:solidFill>
                <a:schemeClr val="tx1"/>
              </a:solidFill>
              <a:latin typeface="Comic Sans MS" panose="030F0702030302020204" pitchFamily="66" charset="0"/>
            </a:endParaRPr>
          </a:p>
          <a:p>
            <a:endParaRPr lang="en-US" dirty="0"/>
          </a:p>
        </p:txBody>
      </p:sp>
    </p:spTree>
    <p:extLst>
      <p:ext uri="{BB962C8B-B14F-4D97-AF65-F5344CB8AC3E}">
        <p14:creationId xmlns:p14="http://schemas.microsoft.com/office/powerpoint/2010/main" val="920050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11" y="339875"/>
            <a:ext cx="10713131" cy="1507067"/>
          </a:xfrm>
        </p:spPr>
        <p:txBody>
          <a:bodyPr>
            <a:normAutofit/>
          </a:bodyPr>
          <a:lstStyle/>
          <a:p>
            <a:r>
              <a:rPr lang="en-US" sz="6000" b="1" i="1" kern="1200" dirty="0">
                <a:solidFill>
                  <a:schemeClr val="tx1"/>
                </a:solidFill>
                <a:effectLst/>
                <a:latin typeface="Comic Sans MS" panose="030F0702030302020204" pitchFamily="66" charset="0"/>
                <a:ea typeface="+mj-ea"/>
                <a:cs typeface="+mj-cs"/>
              </a:rPr>
              <a:t>Important Disclaimer</a:t>
            </a:r>
            <a:r>
              <a:rPr lang="en-US" sz="6000" b="0" i="0" kern="1200" dirty="0">
                <a:solidFill>
                  <a:schemeClr val="tx1"/>
                </a:solidFill>
                <a:effectLst/>
                <a:latin typeface="Comic Sans MS" panose="030F0702030302020204" pitchFamily="66" charset="0"/>
                <a:ea typeface="+mj-ea"/>
                <a:cs typeface="+mj-cs"/>
              </a:rPr>
              <a:t>.</a:t>
            </a:r>
            <a:endParaRPr lang="en-US" dirty="0">
              <a:latin typeface="Comic Sans MS" panose="030F0702030302020204" pitchFamily="66" charset="0"/>
            </a:endParaRPr>
          </a:p>
        </p:txBody>
      </p:sp>
      <p:sp>
        <p:nvSpPr>
          <p:cNvPr id="3" name="Content Placeholder 2"/>
          <p:cNvSpPr>
            <a:spLocks noGrp="1"/>
          </p:cNvSpPr>
          <p:nvPr>
            <p:ph idx="1"/>
          </p:nvPr>
        </p:nvSpPr>
        <p:spPr>
          <a:xfrm>
            <a:off x="227010" y="1846942"/>
            <a:ext cx="11154003" cy="4733472"/>
          </a:xfrm>
        </p:spPr>
        <p:txBody>
          <a:bodyPr>
            <a:normAutofit fontScale="47500" lnSpcReduction="20000"/>
          </a:bodyPr>
          <a:lstStyle/>
          <a:p>
            <a:pPr lvl="0"/>
            <a:r>
              <a:rPr lang="en-US" sz="6000" kern="1200" dirty="0">
                <a:solidFill>
                  <a:schemeClr val="tx1"/>
                </a:solidFill>
                <a:effectLst/>
                <a:latin typeface="Comic Sans MS" panose="030F0702030302020204" pitchFamily="66" charset="0"/>
                <a:ea typeface="+mj-ea"/>
                <a:cs typeface="+mj-cs"/>
              </a:rPr>
              <a:t>While this manual is provided in the hope it will assist you generally in answering questions, </a:t>
            </a:r>
            <a:r>
              <a:rPr lang="en-US" sz="6000" b="1" kern="1200" dirty="0">
                <a:solidFill>
                  <a:schemeClr val="tx1"/>
                </a:solidFill>
                <a:effectLst/>
                <a:latin typeface="Comic Sans MS" panose="030F0702030302020204" pitchFamily="66" charset="0"/>
                <a:ea typeface="+mj-ea"/>
                <a:cs typeface="+mj-cs"/>
              </a:rPr>
              <a:t>this document does not attempt to render legal, accounting, or other professional advice or services to you. </a:t>
            </a:r>
          </a:p>
          <a:p>
            <a:pPr lvl="0"/>
            <a:r>
              <a:rPr lang="en-US" sz="6000" kern="1200" dirty="0">
                <a:solidFill>
                  <a:schemeClr val="tx1"/>
                </a:solidFill>
                <a:effectLst/>
                <a:latin typeface="Comic Sans MS" panose="030F0702030302020204" pitchFamily="66" charset="0"/>
                <a:ea typeface="+mj-ea"/>
                <a:cs typeface="+mj-cs"/>
              </a:rPr>
              <a:t>If legal advice or other expert assistance is required, the services of a competent professional advisor should be sought. </a:t>
            </a:r>
          </a:p>
          <a:p>
            <a:pPr lvl="0"/>
            <a:r>
              <a:rPr lang="en-US" sz="6000" kern="1200" dirty="0">
                <a:solidFill>
                  <a:schemeClr val="tx1"/>
                </a:solidFill>
                <a:effectLst/>
                <a:latin typeface="Comic Sans MS" panose="030F0702030302020204" pitchFamily="66" charset="0"/>
                <a:ea typeface="+mj-ea"/>
                <a:cs typeface="+mj-cs"/>
              </a:rPr>
              <a:t>Indeed, before relying on information contained in this manual or any resource, including web sites, </a:t>
            </a:r>
            <a:r>
              <a:rPr lang="en-US" sz="6000" b="1" kern="1200" dirty="0">
                <a:solidFill>
                  <a:schemeClr val="tx1"/>
                </a:solidFill>
                <a:effectLst/>
                <a:latin typeface="Comic Sans MS" panose="030F0702030302020204" pitchFamily="66" charset="0"/>
                <a:ea typeface="+mj-ea"/>
                <a:cs typeface="+mj-cs"/>
              </a:rPr>
              <a:t>please consult with an attorney or other appropriate professional advisor licensed in your state.</a:t>
            </a:r>
            <a:endParaRPr lang="en-US" b="1" dirty="0">
              <a:latin typeface="Comic Sans MS" panose="030F0702030302020204" pitchFamily="66" charset="0"/>
            </a:endParaRPr>
          </a:p>
        </p:txBody>
      </p:sp>
    </p:spTree>
    <p:extLst>
      <p:ext uri="{BB962C8B-B14F-4D97-AF65-F5344CB8AC3E}">
        <p14:creationId xmlns:p14="http://schemas.microsoft.com/office/powerpoint/2010/main" val="163112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54175"/>
            <a:ext cx="11137674" cy="1507067"/>
          </a:xfrm>
        </p:spPr>
        <p:txBody>
          <a:bodyPr>
            <a:normAutofit fontScale="90000"/>
          </a:bodyPr>
          <a:lstStyle/>
          <a:p>
            <a:r>
              <a:rPr lang="en-US" sz="6000" kern="1200" dirty="0">
                <a:solidFill>
                  <a:schemeClr val="tx1"/>
                </a:solidFill>
                <a:effectLst/>
                <a:latin typeface="Comic Sans MS" panose="030F0702030302020204" pitchFamily="66" charset="0"/>
                <a:ea typeface="+mj-ea"/>
                <a:cs typeface="+mj-cs"/>
              </a:rPr>
              <a:t>Corrections &amp; Additions. </a:t>
            </a:r>
          </a:p>
          <a:p>
            <a:endParaRPr lang="en-US" dirty="0">
              <a:latin typeface="Comic Sans MS" panose="030F0702030302020204" pitchFamily="66" charset="0"/>
            </a:endParaRPr>
          </a:p>
        </p:txBody>
      </p:sp>
      <p:sp>
        <p:nvSpPr>
          <p:cNvPr id="3" name="Content Placeholder 2"/>
          <p:cNvSpPr>
            <a:spLocks noGrp="1"/>
          </p:cNvSpPr>
          <p:nvPr>
            <p:ph idx="1"/>
          </p:nvPr>
        </p:nvSpPr>
        <p:spPr>
          <a:xfrm>
            <a:off x="684211" y="1583872"/>
            <a:ext cx="10762117" cy="4980214"/>
          </a:xfrm>
        </p:spPr>
        <p:txBody>
          <a:bodyPr>
            <a:normAutofit fontScale="55000" lnSpcReduction="20000"/>
          </a:bodyPr>
          <a:lstStyle/>
          <a:p>
            <a:pPr lvl="0"/>
            <a:r>
              <a:rPr lang="en-US" sz="6000" kern="1200" dirty="0">
                <a:solidFill>
                  <a:schemeClr val="tx1"/>
                </a:solidFill>
                <a:effectLst/>
                <a:latin typeface="Comic Sans MS" panose="030F0702030302020204" pitchFamily="66" charset="0"/>
                <a:ea typeface="+mj-ea"/>
                <a:cs typeface="+mj-cs"/>
              </a:rPr>
              <a:t>Available, no cost, through Diane, or me, </a:t>
            </a:r>
          </a:p>
          <a:p>
            <a:pPr lvl="0"/>
            <a:r>
              <a:rPr lang="en-US" sz="6000" kern="1200" dirty="0">
                <a:solidFill>
                  <a:schemeClr val="tx1"/>
                </a:solidFill>
                <a:effectLst/>
                <a:latin typeface="Comic Sans MS" panose="030F0702030302020204" pitchFamily="66" charset="0"/>
                <a:ea typeface="+mj-ea"/>
                <a:cs typeface="+mj-cs"/>
              </a:rPr>
              <a:t>Send all issues with content or grammar to me. </a:t>
            </a:r>
          </a:p>
          <a:p>
            <a:pPr lvl="0"/>
            <a:r>
              <a:rPr lang="en-US" sz="6000" kern="1200" dirty="0">
                <a:solidFill>
                  <a:schemeClr val="tx1"/>
                </a:solidFill>
                <a:effectLst/>
                <a:latin typeface="Comic Sans MS" panose="030F0702030302020204" pitchFamily="66" charset="0"/>
                <a:ea typeface="+mj-ea"/>
                <a:cs typeface="+mj-cs"/>
              </a:rPr>
              <a:t>If you think of something that would be helpful to include, let me know. </a:t>
            </a:r>
          </a:p>
          <a:p>
            <a:pPr lvl="0"/>
            <a:r>
              <a:rPr lang="en-US" sz="6000" kern="1200" dirty="0">
                <a:solidFill>
                  <a:schemeClr val="tx1"/>
                </a:solidFill>
                <a:effectLst/>
                <a:latin typeface="Comic Sans MS" panose="030F0702030302020204" pitchFamily="66" charset="0"/>
                <a:ea typeface="+mj-ea"/>
                <a:cs typeface="+mj-cs"/>
              </a:rPr>
              <a:t>If you have some “nit-picky” wording, spelling, grammar issue, send me the info. </a:t>
            </a:r>
          </a:p>
          <a:p>
            <a:pPr lvl="0"/>
            <a:r>
              <a:rPr lang="en-US" sz="6000" kern="1200" dirty="0">
                <a:solidFill>
                  <a:schemeClr val="tx1"/>
                </a:solidFill>
                <a:effectLst/>
                <a:latin typeface="Comic Sans MS" panose="030F0702030302020204" pitchFamily="66" charset="0"/>
                <a:ea typeface="+mj-ea"/>
                <a:cs typeface="+mj-cs"/>
              </a:rPr>
              <a:t>I want this doc to be useful and would like to keep it updated. </a:t>
            </a:r>
          </a:p>
          <a:p>
            <a:endParaRPr lang="en-US" dirty="0">
              <a:latin typeface="Comic Sans MS" panose="030F0702030302020204" pitchFamily="66" charset="0"/>
            </a:endParaRPr>
          </a:p>
        </p:txBody>
      </p:sp>
    </p:spTree>
    <p:extLst>
      <p:ext uri="{BB962C8B-B14F-4D97-AF65-F5344CB8AC3E}">
        <p14:creationId xmlns:p14="http://schemas.microsoft.com/office/powerpoint/2010/main" val="370293478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163</TotalTime>
  <Words>435</Words>
  <Application>Microsoft Office PowerPoint</Application>
  <PresentationFormat>Custom</PresentationFormat>
  <Paragraphs>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Slice</vt:lpstr>
      <vt:lpstr>MCFNC Presentation </vt:lpstr>
      <vt:lpstr>PowerPoint Presentation</vt:lpstr>
      <vt:lpstr> 104 pages of manual &amp; …  </vt:lpstr>
      <vt:lpstr> How can I get one? </vt:lpstr>
      <vt:lpstr>Table of Contents </vt:lpstr>
      <vt:lpstr>Resources. </vt:lpstr>
      <vt:lpstr> Appendices. </vt:lpstr>
      <vt:lpstr>Important Disclaimer.</vt:lpstr>
      <vt:lpstr>Corrections &amp; Additions.  </vt:lpstr>
      <vt:lpstr>tODAY </vt:lpstr>
      <vt:lpstr>tODAY </vt:lpstr>
      <vt:lpstr>tODAY </vt:lpstr>
      <vt:lpstr>tODAY </vt:lpstr>
      <vt:lpstr>tODAY </vt:lpstr>
      <vt:lpstr>Questions. </vt:lpstr>
      <vt:lpstr> correct &amp; adjust.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MCFNC Presentation</dc:title>
  <dc:creator>edd breeden</dc:creator>
  <cp:lastModifiedBy>Diane Dulaney</cp:lastModifiedBy>
  <cp:revision>14</cp:revision>
  <dcterms:created xsi:type="dcterms:W3CDTF">2015-10-25T21:47:47Z</dcterms:created>
  <dcterms:modified xsi:type="dcterms:W3CDTF">2016-12-05T14:17:58Z</dcterms:modified>
</cp:coreProperties>
</file>