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12" r:id="rId4"/>
    <p:sldId id="304" r:id="rId5"/>
    <p:sldId id="303" r:id="rId6"/>
    <p:sldId id="305" r:id="rId7"/>
    <p:sldId id="260" r:id="rId8"/>
    <p:sldId id="297" r:id="rId9"/>
    <p:sldId id="292" r:id="rId10"/>
    <p:sldId id="313" r:id="rId11"/>
    <p:sldId id="293" r:id="rId12"/>
    <p:sldId id="261" r:id="rId13"/>
    <p:sldId id="258" r:id="rId14"/>
    <p:sldId id="298" r:id="rId15"/>
    <p:sldId id="299" r:id="rId16"/>
    <p:sldId id="273" r:id="rId17"/>
    <p:sldId id="306" r:id="rId18"/>
    <p:sldId id="307" r:id="rId19"/>
    <p:sldId id="308" r:id="rId20"/>
    <p:sldId id="310" r:id="rId21"/>
    <p:sldId id="311" r:id="rId22"/>
    <p:sldId id="309" r:id="rId23"/>
    <p:sldId id="301" r:id="rId24"/>
    <p:sldId id="288" r:id="rId25"/>
    <p:sldId id="289" r:id="rId26"/>
    <p:sldId id="262" r:id="rId27"/>
    <p:sldId id="274" r:id="rId28"/>
    <p:sldId id="276" r:id="rId29"/>
    <p:sldId id="296" r:id="rId30"/>
    <p:sldId id="263" r:id="rId31"/>
    <p:sldId id="275" r:id="rId32"/>
    <p:sldId id="302" r:id="rId33"/>
    <p:sldId id="266" r:id="rId34"/>
    <p:sldId id="264" r:id="rId35"/>
    <p:sldId id="27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0889A-F37C-4BA6-8A39-659FED001225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EC385A-6EFE-4818-92BF-142B1F2278B2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Risk</a:t>
          </a:r>
          <a:endParaRPr lang="en-US" b="1" dirty="0">
            <a:solidFill>
              <a:srgbClr val="FF0000"/>
            </a:solidFill>
          </a:endParaRPr>
        </a:p>
      </dgm:t>
    </dgm:pt>
    <dgm:pt modelId="{5AA8F9B5-7F23-4CAE-A194-4146243B26DE}" type="parTrans" cxnId="{DC8BD1F9-1E0B-4AFC-9DEB-53D83570D245}">
      <dgm:prSet/>
      <dgm:spPr/>
      <dgm:t>
        <a:bodyPr/>
        <a:lstStyle/>
        <a:p>
          <a:endParaRPr lang="en-US"/>
        </a:p>
      </dgm:t>
    </dgm:pt>
    <dgm:pt modelId="{0F5FC74D-68E3-43DE-B1C1-34B20DA65E3A}" type="sibTrans" cxnId="{DC8BD1F9-1E0B-4AFC-9DEB-53D83570D245}">
      <dgm:prSet/>
      <dgm:spPr/>
      <dgm:t>
        <a:bodyPr/>
        <a:lstStyle/>
        <a:p>
          <a:endParaRPr lang="en-US"/>
        </a:p>
      </dgm:t>
    </dgm:pt>
    <dgm:pt modelId="{9397C209-4D4B-46B5-89B8-F162A0B1F08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Safer</a:t>
          </a:r>
          <a:endParaRPr lang="en-US" b="1" dirty="0">
            <a:solidFill>
              <a:schemeClr val="tx1"/>
            </a:solidFill>
          </a:endParaRPr>
        </a:p>
      </dgm:t>
    </dgm:pt>
    <dgm:pt modelId="{21E76246-7B94-4FFE-B05A-0E4819A9A6CA}" type="parTrans" cxnId="{5848BA54-3121-4007-AB99-F1689A99E402}">
      <dgm:prSet/>
      <dgm:spPr/>
      <dgm:t>
        <a:bodyPr/>
        <a:lstStyle/>
        <a:p>
          <a:endParaRPr lang="en-US"/>
        </a:p>
      </dgm:t>
    </dgm:pt>
    <dgm:pt modelId="{ACC2CB1E-6E71-4BE7-BC8F-7E7AFC0F6312}" type="sibTrans" cxnId="{5848BA54-3121-4007-AB99-F1689A99E402}">
      <dgm:prSet/>
      <dgm:spPr/>
      <dgm:t>
        <a:bodyPr/>
        <a:lstStyle/>
        <a:p>
          <a:endParaRPr lang="en-US"/>
        </a:p>
      </dgm:t>
    </dgm:pt>
    <dgm:pt modelId="{67FCFA2E-1BE4-43C6-B691-CF5AF09C1113}" type="pres">
      <dgm:prSet presAssocID="{A7C0889A-F37C-4BA6-8A39-659FED0012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97C9A1-1F38-42E2-80C2-CF80CAA52C1E}" type="pres">
      <dgm:prSet presAssocID="{7CEC385A-6EFE-4818-92BF-142B1F2278B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70A00-0980-4F6C-AF74-5ABFA9B785CA}" type="pres">
      <dgm:prSet presAssocID="{9397C209-4D4B-46B5-89B8-F162A0B1F08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8BD1F9-1E0B-4AFC-9DEB-53D83570D245}" srcId="{A7C0889A-F37C-4BA6-8A39-659FED001225}" destId="{7CEC385A-6EFE-4818-92BF-142B1F2278B2}" srcOrd="0" destOrd="0" parTransId="{5AA8F9B5-7F23-4CAE-A194-4146243B26DE}" sibTransId="{0F5FC74D-68E3-43DE-B1C1-34B20DA65E3A}"/>
    <dgm:cxn modelId="{95406656-82FD-4EAE-85F9-E31CE9B9D0C2}" type="presOf" srcId="{9397C209-4D4B-46B5-89B8-F162A0B1F08D}" destId="{D6970A00-0980-4F6C-AF74-5ABFA9B785CA}" srcOrd="0" destOrd="0" presId="urn:microsoft.com/office/officeart/2005/8/layout/arrow1"/>
    <dgm:cxn modelId="{5848BA54-3121-4007-AB99-F1689A99E402}" srcId="{A7C0889A-F37C-4BA6-8A39-659FED001225}" destId="{9397C209-4D4B-46B5-89B8-F162A0B1F08D}" srcOrd="1" destOrd="0" parTransId="{21E76246-7B94-4FFE-B05A-0E4819A9A6CA}" sibTransId="{ACC2CB1E-6E71-4BE7-BC8F-7E7AFC0F6312}"/>
    <dgm:cxn modelId="{FAA2ECF2-2629-4751-A209-8257D7DDFE01}" type="presOf" srcId="{A7C0889A-F37C-4BA6-8A39-659FED001225}" destId="{67FCFA2E-1BE4-43C6-B691-CF5AF09C1113}" srcOrd="0" destOrd="0" presId="urn:microsoft.com/office/officeart/2005/8/layout/arrow1"/>
    <dgm:cxn modelId="{8400BEF8-BDAF-4218-BF1B-06B91271003D}" type="presOf" srcId="{7CEC385A-6EFE-4818-92BF-142B1F2278B2}" destId="{2A97C9A1-1F38-42E2-80C2-CF80CAA52C1E}" srcOrd="0" destOrd="0" presId="urn:microsoft.com/office/officeart/2005/8/layout/arrow1"/>
    <dgm:cxn modelId="{72011077-0B41-4CE3-A230-566770807738}" type="presParOf" srcId="{67FCFA2E-1BE4-43C6-B691-CF5AF09C1113}" destId="{2A97C9A1-1F38-42E2-80C2-CF80CAA52C1E}" srcOrd="0" destOrd="0" presId="urn:microsoft.com/office/officeart/2005/8/layout/arrow1"/>
    <dgm:cxn modelId="{93CE0A96-9E73-4B8F-95BB-205FF826C78C}" type="presParOf" srcId="{67FCFA2E-1BE4-43C6-B691-CF5AF09C1113}" destId="{D6970A00-0980-4F6C-AF74-5ABFA9B785C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challiburton@wkpz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challiburton@wkpz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3292" y="1824490"/>
            <a:ext cx="7368988" cy="1515533"/>
          </a:xfrm>
        </p:spPr>
        <p:txBody>
          <a:bodyPr/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Update from Legal Counsel</a:t>
            </a:r>
            <a:br>
              <a:rPr lang="en-US" sz="3200" b="1" dirty="0" smtClean="0"/>
            </a:br>
            <a:r>
              <a:rPr lang="en-US" sz="2000" b="1" i="1" dirty="0"/>
              <a:t>Developments (and Some Refreshers) in Tax-Exemption </a:t>
            </a:r>
            <a:r>
              <a:rPr lang="en-US" sz="2000" b="1" i="1" dirty="0" smtClean="0"/>
              <a:t>Issues </a:t>
            </a:r>
            <a:r>
              <a:rPr lang="en-US" sz="2000" b="1" i="1" dirty="0"/>
              <a:t>and Other Legal Considerations Affecting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i="1" dirty="0"/>
              <a:t>Religious Organizations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8165" y="3883000"/>
            <a:ext cx="6815669" cy="16742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Cory Halliburton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hlinkClick r:id="rId2"/>
              </a:rPr>
              <a:t>challiburton@wkpz.com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cap="small" dirty="0" smtClean="0"/>
              <a:t>Weycer, Kaplan, Pulaski &amp; </a:t>
            </a:r>
            <a:r>
              <a:rPr lang="en-US" cap="small" dirty="0" err="1" smtClean="0"/>
              <a:t>Zuber</a:t>
            </a:r>
            <a:r>
              <a:rPr lang="en-US" cap="small" dirty="0" smtClean="0"/>
              <a:t>, P.C.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 smtClean="0"/>
              <a:t>Houston/Arlington, Texas</a:t>
            </a:r>
          </a:p>
          <a:p>
            <a:endParaRPr lang="en-US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WKPZ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570" y="5379308"/>
            <a:ext cx="5972432" cy="1478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3855" y="-19455"/>
            <a:ext cx="107490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Presbyterian Church (U.S.A.)</a:t>
            </a:r>
            <a:endParaRPr lang="en-US" sz="3600" dirty="0"/>
          </a:p>
          <a:p>
            <a:pPr algn="ctr"/>
            <a:r>
              <a:rPr lang="en-US" sz="2800" b="1" dirty="0" smtClean="0"/>
              <a:t>Mid-Council Financial Network</a:t>
            </a:r>
            <a:endParaRPr lang="en-US" sz="2800" dirty="0"/>
          </a:p>
          <a:p>
            <a:pPr algn="ctr"/>
            <a:r>
              <a:rPr lang="en-US" b="1" dirty="0" smtClean="0"/>
              <a:t>November 17-18, 2016</a:t>
            </a:r>
            <a:endParaRPr lang="en-US" dirty="0"/>
          </a:p>
          <a:p>
            <a:pPr algn="ctr"/>
            <a:endParaRPr lang="en-US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4280" y="6322979"/>
            <a:ext cx="296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©WKPZ.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371" y="286672"/>
            <a:ext cx="9601196" cy="1303867"/>
          </a:xfrm>
        </p:spPr>
        <p:txBody>
          <a:bodyPr/>
          <a:lstStyle/>
          <a:p>
            <a:pPr algn="l"/>
            <a:r>
              <a:rPr lang="en-US" b="1" dirty="0" smtClean="0"/>
              <a:t>What is a “church”?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26524"/>
            <a:ext cx="9601196" cy="45493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Distinct legal existence		</a:t>
            </a:r>
            <a:r>
              <a:rPr lang="en-US" dirty="0"/>
              <a:t> </a:t>
            </a:r>
            <a:r>
              <a:rPr lang="en-US" dirty="0" smtClean="0"/>
              <a:t>			Literature </a:t>
            </a:r>
            <a:r>
              <a:rPr lang="en-US" dirty="0"/>
              <a:t>of its own</a:t>
            </a:r>
            <a:endParaRPr lang="en-US" dirty="0" smtClean="0"/>
          </a:p>
          <a:p>
            <a:r>
              <a:rPr lang="en-US" dirty="0" smtClean="0"/>
              <a:t>Recognized creed and form of worship		Distinct </a:t>
            </a:r>
            <a:r>
              <a:rPr lang="en-US" dirty="0"/>
              <a:t>religious history</a:t>
            </a:r>
            <a:endParaRPr lang="en-US" dirty="0" smtClean="0"/>
          </a:p>
          <a:p>
            <a:r>
              <a:rPr lang="en-US" dirty="0" smtClean="0"/>
              <a:t>Definite and distinct ecclesiastical government</a:t>
            </a:r>
          </a:p>
          <a:p>
            <a:r>
              <a:rPr lang="en-US" dirty="0" smtClean="0"/>
              <a:t>Formal code of doctrine and discipline</a:t>
            </a:r>
          </a:p>
          <a:p>
            <a:r>
              <a:rPr lang="en-US" dirty="0" smtClean="0"/>
              <a:t>Membership not associated with any church/denomination</a:t>
            </a:r>
          </a:p>
          <a:p>
            <a:r>
              <a:rPr lang="en-US" dirty="0" smtClean="0"/>
              <a:t>Organization of ordained ministers		Selected after prescribed studies</a:t>
            </a:r>
          </a:p>
          <a:p>
            <a:r>
              <a:rPr lang="en-US" dirty="0" smtClean="0"/>
              <a:t>Established places of worship</a:t>
            </a:r>
          </a:p>
          <a:p>
            <a:r>
              <a:rPr lang="en-US" dirty="0" smtClean="0"/>
              <a:t>Regular religious services					</a:t>
            </a:r>
            <a:r>
              <a:rPr lang="en-US" dirty="0"/>
              <a:t> Regular congregations</a:t>
            </a:r>
            <a:endParaRPr lang="en-US" dirty="0" smtClean="0"/>
          </a:p>
          <a:p>
            <a:r>
              <a:rPr lang="en-US" dirty="0" smtClean="0"/>
              <a:t>Sunday schools for the instruction of the young.</a:t>
            </a:r>
          </a:p>
          <a:p>
            <a:r>
              <a:rPr lang="en-US" dirty="0" smtClean="0"/>
              <a:t>Schools for the preparation of ministers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765" y="934866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Exemption Gone:</a:t>
            </a:r>
            <a:br>
              <a:rPr lang="en-US" sz="3600" b="1" dirty="0" smtClean="0"/>
            </a:br>
            <a:r>
              <a:rPr lang="en-US" sz="3600" b="1" dirty="0" smtClean="0"/>
              <a:t>Books and Records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752" y="2406159"/>
            <a:ext cx="10523110" cy="435616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201603035; 201603040 &amp; 201603041 – </a:t>
            </a:r>
            <a:r>
              <a:rPr lang="en-US" dirty="0" smtClean="0">
                <a:solidFill>
                  <a:schemeClr val="tx1"/>
                </a:solidFill>
              </a:rPr>
              <a:t>Orgs </a:t>
            </a:r>
            <a:r>
              <a:rPr lang="en-US" dirty="0">
                <a:solidFill>
                  <a:schemeClr val="tx1"/>
                </a:solidFill>
              </a:rPr>
              <a:t>lost tax exempt status for failure to meet the adequate </a:t>
            </a:r>
            <a:r>
              <a:rPr lang="en-US" dirty="0" smtClean="0">
                <a:solidFill>
                  <a:schemeClr val="tx1"/>
                </a:solidFill>
              </a:rPr>
              <a:t>books/records </a:t>
            </a:r>
            <a:r>
              <a:rPr lang="en-US" dirty="0">
                <a:solidFill>
                  <a:schemeClr val="tx1"/>
                </a:solidFill>
              </a:rPr>
              <a:t>standard required by IRC Section 6001. </a:t>
            </a:r>
            <a:r>
              <a:rPr lang="en-US" dirty="0" smtClean="0">
                <a:solidFill>
                  <a:schemeClr val="tx1"/>
                </a:solidFill>
              </a:rPr>
              <a:t>Missing </a:t>
            </a:r>
            <a:r>
              <a:rPr lang="en-US" dirty="0">
                <a:solidFill>
                  <a:schemeClr val="tx1"/>
                </a:solidFill>
              </a:rPr>
              <a:t>records included an assortment of: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Board minutes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General ledgers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Disbursement journals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Receipts &amp; invoices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Records of benevolence distributions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Credit card statements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Loan </a:t>
            </a:r>
            <a:r>
              <a:rPr lang="en-US" dirty="0" smtClean="0">
                <a:solidFill>
                  <a:schemeClr val="tx1"/>
                </a:solidFill>
              </a:rPr>
              <a:t>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224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2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675" y="978036"/>
            <a:ext cx="9601196" cy="102148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Exemption Gone:</a:t>
            </a:r>
            <a:br>
              <a:rPr lang="en-US" sz="3600" b="1" dirty="0" smtClean="0"/>
            </a:br>
            <a:r>
              <a:rPr lang="en-US" sz="3600" b="1" dirty="0" smtClean="0"/>
              <a:t>Expenditure Responsibility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14" y="2544263"/>
            <a:ext cx="10534918" cy="53254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</a:rPr>
              <a:t>PLR </a:t>
            </a:r>
            <a:r>
              <a:rPr lang="en-US" sz="3600" dirty="0">
                <a:solidFill>
                  <a:schemeClr val="tx1"/>
                </a:solidFill>
              </a:rPr>
              <a:t>201539032 – Exemption revoked because the US organization was conduit for foreign charities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3600" dirty="0" smtClean="0"/>
          </a:p>
          <a:p>
            <a:pPr marL="0" indent="0" algn="just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420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953" y="854166"/>
            <a:ext cx="10480181" cy="1303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Exemption Gone:</a:t>
            </a:r>
            <a:br>
              <a:rPr lang="en-US" sz="3600" b="1" dirty="0" smtClean="0"/>
            </a:br>
            <a:r>
              <a:rPr lang="en-US" sz="3600" b="1" dirty="0" smtClean="0"/>
              <a:t>Political Activities</a:t>
            </a:r>
            <a:endParaRPr lang="en-US" sz="3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466" y="1660646"/>
            <a:ext cx="10586434" cy="4397175"/>
          </a:xfrm>
        </p:spPr>
        <p:txBody>
          <a:bodyPr>
            <a:normAutofit/>
          </a:bodyPr>
          <a:lstStyle/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</a:rPr>
              <a:t>PLR </a:t>
            </a:r>
            <a:r>
              <a:rPr lang="en-US" sz="3600" dirty="0">
                <a:solidFill>
                  <a:schemeClr val="tx1"/>
                </a:solidFill>
              </a:rPr>
              <a:t>201523021 – Voter education is not exempt because it only used one party’s candidates</a:t>
            </a:r>
          </a:p>
          <a:p>
            <a:pPr algn="just"/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278" y="817310"/>
            <a:ext cx="10278895" cy="130386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Unrelated Business Income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278" y="2325098"/>
            <a:ext cx="9930318" cy="4812488"/>
          </a:xfrm>
        </p:spPr>
        <p:txBody>
          <a:bodyPr>
            <a:noAutofit/>
          </a:bodyPr>
          <a:lstStyle/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TAM-109518-15 </a:t>
            </a:r>
            <a:r>
              <a:rPr lang="en-US" sz="3200" dirty="0"/>
              <a:t>– Sale of products must contribute importantly to the accomplishment of an exempt purpose to avoid unrelated business income treatment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Logo only? Logo, plus? Strategic thoughts.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9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278" y="613029"/>
            <a:ext cx="10278895" cy="130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Payroll Tax Issues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372" y="1517515"/>
            <a:ext cx="10278895" cy="388909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Guidance requested on the taxability of fitness devices provided to employees. </a:t>
            </a:r>
          </a:p>
          <a:p>
            <a:r>
              <a:rPr lang="en-US" dirty="0">
                <a:solidFill>
                  <a:schemeClr val="tx1"/>
                </a:solidFill>
              </a:rPr>
              <a:t>IRS internally instructs agents to institute church payroll exams under the provisions of IRC §7611.</a:t>
            </a:r>
          </a:p>
          <a:p>
            <a:r>
              <a:rPr lang="en-US" i="1" dirty="0">
                <a:solidFill>
                  <a:schemeClr val="tx1"/>
                </a:solidFill>
              </a:rPr>
              <a:t>Powell v. Commissioner </a:t>
            </a:r>
            <a:r>
              <a:rPr lang="en-US" dirty="0">
                <a:solidFill>
                  <a:schemeClr val="tx1"/>
                </a:solidFill>
              </a:rPr>
              <a:t>– Mileage estimates not acceptable for expense reimbursement. Monthly input for repeat trips also not acceptable for expense reimbursements.</a:t>
            </a:r>
          </a:p>
          <a:p>
            <a:r>
              <a:rPr lang="en-US" i="1" dirty="0">
                <a:solidFill>
                  <a:schemeClr val="tx1"/>
                </a:solidFill>
              </a:rPr>
              <a:t>Haag v. Commissioner </a:t>
            </a:r>
            <a:r>
              <a:rPr lang="en-US" dirty="0">
                <a:solidFill>
                  <a:schemeClr val="tx1"/>
                </a:solidFill>
              </a:rPr>
              <a:t>– Mileage from home to temporary work locations not deductible because they did not have a set place of business</a:t>
            </a:r>
            <a:r>
              <a:rPr lang="en-US" dirty="0" smtClean="0">
                <a:solidFill>
                  <a:schemeClr val="tx1"/>
                </a:solidFill>
              </a:rPr>
              <a:t>. No formal EE reimbursement Policy. Deductions are a matter of legislative grace….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i="1" dirty="0" err="1">
                <a:solidFill>
                  <a:schemeClr val="tx1"/>
                </a:solidFill>
              </a:rPr>
              <a:t>Amadi</a:t>
            </a:r>
            <a:r>
              <a:rPr lang="en-US" i="1" dirty="0">
                <a:solidFill>
                  <a:schemeClr val="tx1"/>
                </a:solidFill>
              </a:rPr>
              <a:t> v. Commissioner </a:t>
            </a:r>
            <a:r>
              <a:rPr lang="en-US" dirty="0">
                <a:solidFill>
                  <a:schemeClr val="tx1"/>
                </a:solidFill>
              </a:rPr>
              <a:t>– Handwritten receipts from store bought receipt book unacceptable for expenses incurred in Nigeria</a:t>
            </a:r>
            <a:r>
              <a:rPr lang="en-US" dirty="0" smtClean="0">
                <a:solidFill>
                  <a:schemeClr val="tx1"/>
                </a:solidFill>
              </a:rPr>
              <a:t>. “No earmark </a:t>
            </a:r>
            <a:r>
              <a:rPr lang="en-US" smtClean="0">
                <a:solidFill>
                  <a:schemeClr val="tx1"/>
                </a:solidFill>
              </a:rPr>
              <a:t>of authenticity.”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902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707" y="1235051"/>
            <a:ext cx="10547797" cy="1303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Charitable Contributions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707" y="2538918"/>
            <a:ext cx="9601196" cy="40077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</a:rPr>
              <a:t>PLR 201610026 – Organization loses exempt status when it is deemed to have participated in a fraudulent contribution scheme.</a:t>
            </a:r>
          </a:p>
          <a:p>
            <a:pPr algn="just"/>
            <a:r>
              <a:rPr lang="en-US" sz="4000" i="1" dirty="0">
                <a:solidFill>
                  <a:schemeClr val="tx1"/>
                </a:solidFill>
              </a:rPr>
              <a:t>Brown v. Commissioner  - </a:t>
            </a:r>
            <a:r>
              <a:rPr lang="en-US" sz="4000" dirty="0">
                <a:solidFill>
                  <a:schemeClr val="tx1"/>
                </a:solidFill>
              </a:rPr>
              <a:t>Pastor loses contribution due to lack or receipts or verification even though the church secretary, his niece, verified the contributions.</a:t>
            </a:r>
          </a:p>
          <a:p>
            <a:pPr algn="just"/>
            <a:r>
              <a:rPr lang="en-US" sz="4000" i="1" dirty="0">
                <a:solidFill>
                  <a:schemeClr val="tx1"/>
                </a:solidFill>
              </a:rPr>
              <a:t>Wesley v. Commissioner</a:t>
            </a:r>
            <a:r>
              <a:rPr lang="en-US" sz="4000" dirty="0">
                <a:solidFill>
                  <a:schemeClr val="tx1"/>
                </a:solidFill>
              </a:rPr>
              <a:t> – Pastor admitted fabricating his charitable contribution receipts.  Pastor also claimed expenses paid with church credit card.</a:t>
            </a:r>
          </a:p>
          <a:p>
            <a:pPr algn="just"/>
            <a:r>
              <a:rPr lang="en-US" sz="4000" i="1" dirty="0">
                <a:solidFill>
                  <a:schemeClr val="tx1"/>
                </a:solidFill>
              </a:rPr>
              <a:t>Brown v. Commissioner – </a:t>
            </a:r>
            <a:r>
              <a:rPr lang="en-US" sz="4000" dirty="0">
                <a:solidFill>
                  <a:schemeClr val="tx1"/>
                </a:solidFill>
              </a:rPr>
              <a:t>Pastor denied contributions that could not be verified through individual receipts or bank verification.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Property Use</a:t>
            </a:r>
            <a:br>
              <a:rPr lang="en-US" b="1" dirty="0" smtClean="0"/>
            </a:br>
            <a:r>
              <a:rPr lang="en-US" b="1" dirty="0" smtClean="0"/>
              <a:t>Property Tax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>
                <a:latin typeface="+mj-lt"/>
                <a:cs typeface="Times New Roman" pitchFamily="18" charset="0"/>
              </a:rPr>
              <a:t>To obtain an exemption from state property taxes,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must </a:t>
            </a:r>
            <a:r>
              <a:rPr lang="en-US" sz="3200" dirty="0">
                <a:latin typeface="+mj-lt"/>
                <a:cs typeface="Times New Roman" pitchFamily="18" charset="0"/>
              </a:rPr>
              <a:t>apply for it.</a:t>
            </a:r>
          </a:p>
          <a:p>
            <a:pPr algn="just"/>
            <a:r>
              <a:rPr lang="en-US" sz="32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3200" dirty="0">
                <a:latin typeface="+mj-lt"/>
                <a:cs typeface="Times New Roman" pitchFamily="18" charset="0"/>
              </a:rPr>
              <a:t>maintain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exemption</a:t>
            </a:r>
            <a:r>
              <a:rPr lang="en-US" sz="3200" dirty="0">
                <a:latin typeface="+mj-lt"/>
                <a:cs typeface="Times New Roman" pitchFamily="18" charset="0"/>
              </a:rPr>
              <a:t>,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must </a:t>
            </a:r>
            <a:r>
              <a:rPr lang="en-US" sz="3200" dirty="0">
                <a:latin typeface="+mj-lt"/>
                <a:cs typeface="Times New Roman" pitchFamily="18" charset="0"/>
              </a:rPr>
              <a:t>use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property </a:t>
            </a:r>
            <a:r>
              <a:rPr lang="en-US" sz="3200" dirty="0">
                <a:latin typeface="+mj-lt"/>
                <a:cs typeface="Times New Roman" pitchFamily="18" charset="0"/>
              </a:rPr>
              <a:t>in a manner consistent with the application and exemption rules.</a:t>
            </a:r>
          </a:p>
          <a:p>
            <a:pPr algn="just"/>
            <a:r>
              <a:rPr lang="en-US" sz="3200" dirty="0" smtClean="0">
                <a:latin typeface="+mj-lt"/>
                <a:cs typeface="Times New Roman" pitchFamily="18" charset="0"/>
              </a:rPr>
              <a:t>States </a:t>
            </a:r>
            <a:r>
              <a:rPr lang="en-US" sz="3200" dirty="0">
                <a:latin typeface="+mj-lt"/>
                <a:cs typeface="Times New Roman" pitchFamily="18" charset="0"/>
              </a:rPr>
              <a:t>can require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re-application.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76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What property may be exempt?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aramond" panose="02020404030301010803" pitchFamily="18" charset="0"/>
                <a:cs typeface="Times New Roman" pitchFamily="18" charset="0"/>
              </a:rPr>
              <a:t>Real property </a:t>
            </a:r>
            <a:r>
              <a:rPr lang="en-US" sz="2800" dirty="0" smtClean="0">
                <a:latin typeface="Garamond" panose="02020404030301010803" pitchFamily="18" charset="0"/>
                <a:cs typeface="Times New Roman" pitchFamily="18" charset="0"/>
              </a:rPr>
              <a:t>and tangible personal property</a:t>
            </a:r>
            <a:endParaRPr lang="en-US" sz="2800" dirty="0">
              <a:latin typeface="Garamond" panose="02020404030301010803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Garamond" panose="02020404030301010803" pitchFamily="18" charset="0"/>
                <a:cs typeface="Times New Roman" pitchFamily="18" charset="0"/>
              </a:rPr>
              <a:t>owned by the religious organization</a:t>
            </a:r>
          </a:p>
          <a:p>
            <a:r>
              <a:rPr lang="en-US" sz="2800" dirty="0">
                <a:latin typeface="Garamond" panose="02020404030301010803" pitchFamily="18" charset="0"/>
                <a:cs typeface="Times New Roman" pitchFamily="18" charset="0"/>
              </a:rPr>
              <a:t>used primarily (or solely and exclusively, or purely and exclusively) </a:t>
            </a:r>
          </a:p>
          <a:p>
            <a:r>
              <a:rPr lang="en-US" sz="2800" dirty="0">
                <a:latin typeface="Garamond" panose="02020404030301010803" pitchFamily="18" charset="0"/>
                <a:cs typeface="Times New Roman" pitchFamily="18" charset="0"/>
              </a:rPr>
              <a:t>as a place of regular religious worship, and is </a:t>
            </a:r>
          </a:p>
          <a:p>
            <a:r>
              <a:rPr lang="en-US" sz="2800" dirty="0">
                <a:latin typeface="Garamond" panose="02020404030301010803" pitchFamily="18" charset="0"/>
                <a:cs typeface="Times New Roman" pitchFamily="18" charset="0"/>
              </a:rPr>
              <a:t>reasonably necessary for engaging in religious </a:t>
            </a:r>
            <a:r>
              <a:rPr lang="en-US" sz="2800" dirty="0" smtClean="0">
                <a:latin typeface="Garamond" panose="02020404030301010803" pitchFamily="18" charset="0"/>
                <a:cs typeface="Times New Roman" pitchFamily="18" charset="0"/>
              </a:rPr>
              <a:t>worship</a:t>
            </a:r>
            <a:endParaRPr lang="en-US" sz="2800" dirty="0">
              <a:latin typeface="Garamond" panose="020204040303010108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How to lose property tax exemption?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300" dirty="0">
                <a:latin typeface="Garamond" panose="02020404030301010803" pitchFamily="18" charset="0"/>
                <a:cs typeface="Times New Roman" pitchFamily="18" charset="0"/>
              </a:rPr>
              <a:t>Fail to apply or re-apply in a timely </a:t>
            </a:r>
            <a:r>
              <a:rPr lang="en-US" sz="3300" dirty="0" smtClean="0">
                <a:latin typeface="Garamond" panose="02020404030301010803" pitchFamily="18" charset="0"/>
                <a:cs typeface="Times New Roman" pitchFamily="18" charset="0"/>
              </a:rPr>
              <a:t>manner</a:t>
            </a:r>
            <a:endParaRPr lang="en-US" sz="3300" dirty="0">
              <a:latin typeface="Garamond" panose="02020404030301010803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300" dirty="0">
              <a:latin typeface="Garamond" panose="02020404030301010803" pitchFamily="18" charset="0"/>
              <a:cs typeface="Times New Roman" pitchFamily="18" charset="0"/>
            </a:endParaRPr>
          </a:p>
          <a:p>
            <a:r>
              <a:rPr lang="en-US" sz="3300" dirty="0">
                <a:latin typeface="Garamond" panose="02020404030301010803" pitchFamily="18" charset="0"/>
                <a:cs typeface="Times New Roman" pitchFamily="18" charset="0"/>
              </a:rPr>
              <a:t>Fail to be organized and operated according to the property tax exemption rules</a:t>
            </a:r>
          </a:p>
          <a:p>
            <a:endParaRPr lang="en-US" sz="3300" dirty="0">
              <a:latin typeface="Garamond" panose="02020404030301010803" pitchFamily="18" charset="0"/>
              <a:cs typeface="Times New Roman" pitchFamily="18" charset="0"/>
            </a:endParaRPr>
          </a:p>
          <a:p>
            <a:pPr algn="just"/>
            <a:r>
              <a:rPr lang="en-US" sz="3300" dirty="0">
                <a:latin typeface="Garamond" panose="02020404030301010803" pitchFamily="18" charset="0"/>
                <a:cs typeface="Times New Roman" pitchFamily="18" charset="0"/>
              </a:rPr>
              <a:t>Primary use of the property is other than for religious </a:t>
            </a:r>
            <a:r>
              <a:rPr lang="en-US" sz="3300" dirty="0" smtClean="0">
                <a:latin typeface="Garamond" panose="02020404030301010803" pitchFamily="18" charset="0"/>
                <a:cs typeface="Times New Roman" pitchFamily="18" charset="0"/>
              </a:rPr>
              <a:t>worship</a:t>
            </a:r>
            <a:endParaRPr lang="en-US" sz="3300" dirty="0">
              <a:latin typeface="Garamond" panose="02020404030301010803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300" dirty="0">
              <a:latin typeface="Garamond" panose="02020404030301010803" pitchFamily="18" charset="0"/>
              <a:cs typeface="Times New Roman" pitchFamily="18" charset="0"/>
            </a:endParaRPr>
          </a:p>
          <a:p>
            <a:r>
              <a:rPr lang="en-US" sz="3300" dirty="0">
                <a:latin typeface="Garamond" panose="02020404030301010803" pitchFamily="18" charset="0"/>
                <a:cs typeface="Times New Roman" pitchFamily="18" charset="0"/>
              </a:rPr>
              <a:t>Secular use competes with for-profit enterprises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Goals of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47050" cy="3318936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/>
              <a:t>Discuss common challenges – internal and external</a:t>
            </a:r>
          </a:p>
          <a:p>
            <a:pPr algn="just"/>
            <a:r>
              <a:rPr lang="en-US" sz="3600" dirty="0"/>
              <a:t>E</a:t>
            </a:r>
            <a:r>
              <a:rPr lang="en-US" sz="3600" dirty="0" smtClean="0"/>
              <a:t>ducate one another so we may all better identify successes (and issues before they become a challenge)</a:t>
            </a:r>
          </a:p>
          <a:p>
            <a:pPr algn="just"/>
            <a:r>
              <a:rPr lang="en-US" sz="3600" dirty="0" smtClean="0"/>
              <a:t>Have fun</a:t>
            </a:r>
          </a:p>
          <a:p>
            <a:pPr algn="just"/>
            <a:endParaRPr lang="en-US" sz="3600" dirty="0" smtClean="0"/>
          </a:p>
          <a:p>
            <a:pPr algn="just"/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820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45945"/>
            <a:ext cx="9601196" cy="1303867"/>
          </a:xfrm>
        </p:spPr>
        <p:txBody>
          <a:bodyPr/>
          <a:lstStyle/>
          <a:p>
            <a:pPr algn="l"/>
            <a:r>
              <a:rPr lang="en-US" b="1" dirty="0" smtClean="0"/>
              <a:t>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587" y="2556932"/>
            <a:ext cx="9846010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smtClean="0"/>
              <a:t>Several church </a:t>
            </a:r>
            <a:r>
              <a:rPr lang="en-US" sz="2800" dirty="0"/>
              <a:t>members are part of a </a:t>
            </a:r>
            <a:r>
              <a:rPr lang="en-US" sz="2800" dirty="0" smtClean="0"/>
              <a:t>Christian-based home </a:t>
            </a:r>
            <a:r>
              <a:rPr lang="en-US" sz="2800" dirty="0"/>
              <a:t>schooling </a:t>
            </a:r>
            <a:r>
              <a:rPr lang="en-US" sz="2800" dirty="0" smtClean="0"/>
              <a:t>group.</a:t>
            </a:r>
            <a:r>
              <a:rPr lang="en-US" sz="2800" dirty="0"/>
              <a:t> </a:t>
            </a:r>
            <a:r>
              <a:rPr lang="en-US" sz="2800" dirty="0" smtClean="0"/>
              <a:t>The members meet </a:t>
            </a:r>
            <a:r>
              <a:rPr lang="en-US" sz="2800" dirty="0"/>
              <a:t>in </a:t>
            </a:r>
            <a:r>
              <a:rPr lang="en-US" sz="2800" dirty="0" smtClean="0"/>
              <a:t>the church’s building. The education program charges</a:t>
            </a:r>
            <a:r>
              <a:rPr lang="en-US" sz="2800" dirty="0"/>
              <a:t> </a:t>
            </a:r>
            <a:r>
              <a:rPr lang="en-US" sz="2800" dirty="0" smtClean="0"/>
              <a:t>students </a:t>
            </a:r>
            <a:r>
              <a:rPr lang="en-US" sz="2800" dirty="0"/>
              <a:t>and </a:t>
            </a:r>
            <a:r>
              <a:rPr lang="en-US" sz="2800" dirty="0" smtClean="0"/>
              <a:t>teachers </a:t>
            </a:r>
            <a:r>
              <a:rPr lang="en-US" sz="2800" dirty="0"/>
              <a:t>are </a:t>
            </a:r>
            <a:r>
              <a:rPr lang="en-US" sz="2800" dirty="0" smtClean="0"/>
              <a:t>paid</a:t>
            </a:r>
            <a:r>
              <a:rPr lang="en-US" sz="2800" dirty="0"/>
              <a:t>. </a:t>
            </a:r>
            <a:r>
              <a:rPr lang="en-US" sz="2800" dirty="0" smtClean="0"/>
              <a:t>The group has </a:t>
            </a:r>
            <a:r>
              <a:rPr lang="en-US" sz="2800" dirty="0"/>
              <a:t>no </a:t>
            </a:r>
            <a:r>
              <a:rPr lang="en-US" sz="2800" dirty="0" smtClean="0"/>
              <a:t>501(c)(3) status </a:t>
            </a:r>
            <a:r>
              <a:rPr lang="en-US" sz="2800" dirty="0"/>
              <a:t>and </a:t>
            </a:r>
            <a:r>
              <a:rPr lang="en-US" sz="2800" dirty="0" smtClean="0"/>
              <a:t>the Church receives no rent. The group takes in $30,000 </a:t>
            </a:r>
            <a:r>
              <a:rPr lang="en-US" sz="2800" dirty="0"/>
              <a:t>per year</a:t>
            </a:r>
            <a:r>
              <a:rPr lang="en-US" sz="2800" dirty="0" smtClean="0"/>
              <a:t>. </a:t>
            </a:r>
          </a:p>
          <a:p>
            <a:pPr marL="0" indent="0" algn="just">
              <a:buNone/>
            </a:pPr>
            <a:r>
              <a:rPr lang="en-US" sz="2800" b="1" dirty="0" smtClean="0"/>
              <a:t>Issues?</a:t>
            </a:r>
          </a:p>
          <a:p>
            <a:pPr lvl="1" algn="just"/>
            <a:endParaRPr lang="en-US" dirty="0" smtClean="0"/>
          </a:p>
          <a:p>
            <a:pPr lvl="1"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273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45945"/>
            <a:ext cx="9601196" cy="1303867"/>
          </a:xfrm>
        </p:spPr>
        <p:txBody>
          <a:bodyPr/>
          <a:lstStyle/>
          <a:p>
            <a:pPr algn="l"/>
            <a:r>
              <a:rPr lang="en-US" b="1" dirty="0" smtClean="0"/>
              <a:t>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587" y="2556932"/>
            <a:ext cx="9846010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During evening news, Pastor of Church sees a report of a minister accused of sexual misconduct involving minors. The minister is the leader of a small congregation and is the sole user of a facility owned by the Church. The Church receives rent, but there is no written lease. </a:t>
            </a:r>
          </a:p>
          <a:p>
            <a:pPr marL="0" indent="0" algn="just">
              <a:buNone/>
            </a:pPr>
            <a:r>
              <a:rPr lang="en-US" sz="2800" b="1" dirty="0" smtClean="0"/>
              <a:t>Issues?</a:t>
            </a:r>
          </a:p>
          <a:p>
            <a:pPr lvl="1" algn="just"/>
            <a:endParaRPr lang="en-US" dirty="0" smtClean="0"/>
          </a:p>
          <a:p>
            <a:pPr lvl="1"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59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Property Tax and Other Risk Continuum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920681"/>
              </p:ext>
            </p:extLst>
          </p:nvPr>
        </p:nvGraphicFramePr>
        <p:xfrm>
          <a:off x="1468876" y="2056531"/>
          <a:ext cx="9056450" cy="262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68876" y="4556901"/>
            <a:ext cx="9776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Agreement				Use Agreement					Use Agreement</a:t>
            </a:r>
          </a:p>
          <a:p>
            <a:r>
              <a:rPr lang="en-US" b="1" dirty="0" smtClean="0"/>
              <a:t>No Belief Statement			Belief Statement					Belief Statement</a:t>
            </a:r>
          </a:p>
          <a:p>
            <a:r>
              <a:rPr lang="en-US" b="1" dirty="0" smtClean="0"/>
              <a:t>Substantial Fee				General Fee						No Fee</a:t>
            </a:r>
          </a:p>
          <a:p>
            <a:r>
              <a:rPr lang="en-US" b="1" dirty="0" smtClean="0"/>
              <a:t>Open/Advertised to Public		Users Sponsored by Member		Open to Member/Attendee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7160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865" y="1001949"/>
            <a:ext cx="9601196" cy="1303867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Minister Considerations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938" y="2605207"/>
            <a:ext cx="10047050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 </a:t>
            </a:r>
            <a:r>
              <a:rPr lang="en-US" sz="4400" b="1" dirty="0" smtClean="0"/>
              <a:t>W</a:t>
            </a:r>
            <a:r>
              <a:rPr lang="en-US" sz="4400" b="1" i="1" dirty="0" smtClean="0"/>
              <a:t>ho </a:t>
            </a:r>
            <a:r>
              <a:rPr lang="en-US" sz="4400" b="1" i="1" dirty="0"/>
              <a:t>are </a:t>
            </a:r>
            <a:r>
              <a:rPr lang="en-US" sz="4400" b="1" i="1" dirty="0" smtClean="0"/>
              <a:t>they, </a:t>
            </a:r>
            <a:r>
              <a:rPr lang="en-US" sz="4400" b="1" i="1" dirty="0"/>
              <a:t>and </a:t>
            </a:r>
            <a:endParaRPr lang="en-US" sz="4400" b="1" i="1" dirty="0" smtClean="0"/>
          </a:p>
          <a:p>
            <a:pPr marL="0" indent="0" algn="ctr">
              <a:buNone/>
            </a:pPr>
            <a:r>
              <a:rPr lang="en-US" sz="4400" b="1" i="1" dirty="0" smtClean="0"/>
              <a:t>what </a:t>
            </a:r>
            <a:r>
              <a:rPr lang="en-US" sz="4400" b="1" i="1" dirty="0"/>
              <a:t>do/should/may we do with them</a:t>
            </a:r>
            <a:r>
              <a:rPr lang="en-US" sz="4400" b="1" i="1" dirty="0" smtClean="0"/>
              <a:t>?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7402175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32" y="1030770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The Minister and Ministerial Duties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414313"/>
            <a:ext cx="10586434" cy="381725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900" dirty="0" smtClean="0"/>
              <a:t>Even </a:t>
            </a:r>
            <a:r>
              <a:rPr lang="en-US" sz="2900" dirty="0"/>
              <a:t>a properly credentialed minister must still determine if he/she can be treated as a minister for federal tax purposes</a:t>
            </a:r>
          </a:p>
          <a:p>
            <a:r>
              <a:rPr lang="en-US" sz="2900" dirty="0"/>
              <a:t>Ministerial Duties</a:t>
            </a:r>
          </a:p>
          <a:p>
            <a:pPr lvl="1"/>
            <a:r>
              <a:rPr lang="en-US" sz="2900" dirty="0"/>
              <a:t>The performance of sacerdotal functions</a:t>
            </a:r>
          </a:p>
          <a:p>
            <a:pPr lvl="1"/>
            <a:r>
              <a:rPr lang="en-US" sz="2900" dirty="0"/>
              <a:t>The conduct of religious worship services</a:t>
            </a:r>
          </a:p>
          <a:p>
            <a:pPr lvl="1"/>
            <a:r>
              <a:rPr lang="en-US" sz="2900" dirty="0"/>
              <a:t>The administration and maintenance of religious organizations</a:t>
            </a:r>
          </a:p>
          <a:p>
            <a:pPr lvl="1"/>
            <a:r>
              <a:rPr lang="en-US" sz="2900" dirty="0"/>
              <a:t>The performance of teaching and administrative duties at a seminary</a:t>
            </a:r>
          </a:p>
          <a:p>
            <a:pPr lvl="1"/>
            <a:r>
              <a:rPr lang="en-US" sz="2900" dirty="0"/>
              <a:t>Services performed under an assignment by a religious body constituting the minister’s </a:t>
            </a:r>
            <a:r>
              <a:rPr lang="en-US" sz="2900" dirty="0" smtClean="0"/>
              <a:t>church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7711892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819775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So, you’re a minister. What now???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480554"/>
            <a:ext cx="9913257" cy="3054484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/>
              <a:t>How are you classified for federal income tax purposes?</a:t>
            </a:r>
          </a:p>
          <a:p>
            <a:pPr algn="just"/>
            <a:r>
              <a:rPr lang="en-US" sz="3600" dirty="0" smtClean="0"/>
              <a:t>How are you classified for social security tax purposes?</a:t>
            </a:r>
          </a:p>
        </p:txBody>
      </p:sp>
    </p:spTree>
    <p:extLst>
      <p:ext uri="{BB962C8B-B14F-4D97-AF65-F5344CB8AC3E}">
        <p14:creationId xmlns:p14="http://schemas.microsoft.com/office/powerpoint/2010/main" val="304764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066" y="423819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Classification for federal income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066" y="1584101"/>
            <a:ext cx="10231190" cy="42917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Income earned outside the church, i.e., honorariums</a:t>
            </a:r>
          </a:p>
          <a:p>
            <a:pPr lvl="1"/>
            <a:r>
              <a:rPr lang="en-US" dirty="0"/>
              <a:t>Most Instances – Self Employed Report on Schedule C</a:t>
            </a:r>
          </a:p>
          <a:p>
            <a:r>
              <a:rPr lang="en-US" dirty="0"/>
              <a:t>Employed by the Church</a:t>
            </a:r>
          </a:p>
          <a:p>
            <a:pPr lvl="1"/>
            <a:r>
              <a:rPr lang="en-US" dirty="0"/>
              <a:t>Most Instances – Common Law Employee</a:t>
            </a:r>
          </a:p>
          <a:p>
            <a:pPr lvl="1"/>
            <a:r>
              <a:rPr lang="en-US" dirty="0"/>
              <a:t>This determines:</a:t>
            </a:r>
          </a:p>
          <a:p>
            <a:pPr lvl="2"/>
            <a:r>
              <a:rPr lang="en-US" dirty="0"/>
              <a:t>Participation in Benefit Plans</a:t>
            </a:r>
          </a:p>
          <a:p>
            <a:pPr lvl="2"/>
            <a:r>
              <a:rPr lang="en-US" dirty="0"/>
              <a:t>Deduction of employee business expenses</a:t>
            </a:r>
          </a:p>
          <a:p>
            <a:pPr lvl="2"/>
            <a:r>
              <a:rPr lang="en-US" dirty="0"/>
              <a:t>The taxability of health Insurance premiums</a:t>
            </a:r>
          </a:p>
          <a:p>
            <a:pPr lvl="2"/>
            <a:r>
              <a:rPr lang="en-US" dirty="0"/>
              <a:t>The correct reporting on Form W-2</a:t>
            </a:r>
          </a:p>
          <a:p>
            <a:pPr lvl="3"/>
            <a:r>
              <a:rPr lang="en-US" dirty="0"/>
              <a:t>Special rules allow a minister to not have federal income tax withheld from his/her pay.  This is not an exclusion from federal income tax overall</a:t>
            </a:r>
            <a:r>
              <a:rPr lang="en-US" dirty="0" smtClean="0"/>
              <a:t>.</a:t>
            </a:r>
            <a:endParaRPr lang="en-US" sz="3600" dirty="0" smtClean="0"/>
          </a:p>
          <a:p>
            <a:pPr algn="just"/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1741932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45" y="402583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How to pay into social security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945" y="1706450"/>
            <a:ext cx="10347100" cy="4266009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There are two ways to pay into the system</a:t>
            </a:r>
          </a:p>
          <a:p>
            <a:pPr lvl="1" algn="just"/>
            <a:r>
              <a:rPr lang="en-US" sz="3200" dirty="0"/>
              <a:t>Self Employed Contributions Act (SECA)</a:t>
            </a:r>
          </a:p>
          <a:p>
            <a:pPr lvl="1" algn="just"/>
            <a:r>
              <a:rPr lang="en-US" sz="3200" dirty="0"/>
              <a:t>Federal Insurance Contributions Act (FICA)</a:t>
            </a:r>
          </a:p>
          <a:p>
            <a:pPr algn="just"/>
            <a:r>
              <a:rPr lang="en-US" sz="3200" dirty="0"/>
              <a:t>The law says ministers must pay in through the self employment tax system. </a:t>
            </a:r>
            <a:r>
              <a:rPr lang="en-US" sz="3200" dirty="0" smtClean="0"/>
              <a:t>FICA not </a:t>
            </a:r>
            <a:r>
              <a:rPr lang="en-US" sz="3200" dirty="0"/>
              <a:t>an </a:t>
            </a:r>
            <a:r>
              <a:rPr lang="en-US" sz="3200" dirty="0" smtClean="0"/>
              <a:t>option.</a:t>
            </a:r>
            <a:endParaRPr lang="en-US" sz="3200" dirty="0"/>
          </a:p>
          <a:p>
            <a:pPr algn="just"/>
            <a:r>
              <a:rPr lang="en-US" sz="3200" dirty="0" smtClean="0"/>
              <a:t>Thus, </a:t>
            </a:r>
            <a:r>
              <a:rPr lang="en-US" sz="3200" b="1" dirty="0"/>
              <a:t>for </a:t>
            </a:r>
            <a:r>
              <a:rPr lang="en-US" sz="3200" b="1" dirty="0" smtClean="0"/>
              <a:t>SS </a:t>
            </a:r>
            <a:r>
              <a:rPr lang="en-US" sz="3200" b="1" dirty="0"/>
              <a:t>only</a:t>
            </a:r>
            <a:r>
              <a:rPr lang="en-US" sz="3200" dirty="0"/>
              <a:t>, ministers are self employed and required to file </a:t>
            </a:r>
            <a:r>
              <a:rPr lang="en-US" sz="3200" dirty="0" smtClean="0"/>
              <a:t>Sch. </a:t>
            </a:r>
            <a:r>
              <a:rPr lang="en-US" sz="3200" dirty="0"/>
              <a:t>SE unless they have obtained an exemption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8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718116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Is Self-Employment Tax Optional?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7" y="2010885"/>
            <a:ext cx="10419008" cy="3853885"/>
          </a:xfrm>
        </p:spPr>
        <p:txBody>
          <a:bodyPr>
            <a:noAutofit/>
          </a:bodyPr>
          <a:lstStyle/>
          <a:p>
            <a:r>
              <a:rPr lang="en-US" sz="2800" dirty="0"/>
              <a:t>Ministers may opt out based on their theological beliefs against socialized insurance</a:t>
            </a:r>
          </a:p>
          <a:p>
            <a:r>
              <a:rPr lang="en-US" sz="2800" dirty="0"/>
              <a:t>Form 4361</a:t>
            </a:r>
          </a:p>
          <a:p>
            <a:pPr lvl="1"/>
            <a:r>
              <a:rPr lang="en-US" sz="2800" dirty="0"/>
              <a:t>Due by the due date of the Form 1040 for the 2</a:t>
            </a:r>
            <a:r>
              <a:rPr lang="en-US" sz="2800" baseline="30000" dirty="0"/>
              <a:t>nd</a:t>
            </a:r>
            <a:r>
              <a:rPr lang="en-US" sz="2800" dirty="0"/>
              <a:t> year in which the minister had self employment income of $400 or more of which any portion is attributable to ministry work</a:t>
            </a:r>
          </a:p>
          <a:p>
            <a:pPr lvl="1"/>
            <a:r>
              <a:rPr lang="en-US" sz="2800" dirty="0"/>
              <a:t>Not effective until it is approved by the </a:t>
            </a:r>
            <a:r>
              <a:rPr lang="en-US" sz="2800" dirty="0" smtClean="0"/>
              <a:t>IRS.</a:t>
            </a:r>
            <a:endParaRPr lang="en-US" sz="2800" dirty="0"/>
          </a:p>
          <a:p>
            <a:pPr lvl="1"/>
            <a:r>
              <a:rPr lang="en-US" sz="2800" dirty="0"/>
              <a:t>DON’T LOSE THE APPROVED </a:t>
            </a:r>
            <a:r>
              <a:rPr lang="en-US" sz="2800" dirty="0" smtClean="0"/>
              <a:t>FORM.</a:t>
            </a:r>
            <a:endParaRPr lang="en-US" sz="2800" dirty="0"/>
          </a:p>
          <a:p>
            <a:pPr algn="just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003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377" y="484008"/>
            <a:ext cx="10815534" cy="1303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What is considered income?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667" y="1787875"/>
            <a:ext cx="10699614" cy="4846389"/>
          </a:xfrm>
        </p:spPr>
        <p:txBody>
          <a:bodyPr>
            <a:normAutofit fontScale="62500" lnSpcReduction="20000"/>
          </a:bodyPr>
          <a:lstStyle/>
          <a:p>
            <a:r>
              <a:rPr lang="en-US" sz="5400" dirty="0"/>
              <a:t>Salary</a:t>
            </a:r>
          </a:p>
          <a:p>
            <a:r>
              <a:rPr lang="en-US" sz="5400" dirty="0"/>
              <a:t>Housing Allowance</a:t>
            </a:r>
          </a:p>
          <a:p>
            <a:r>
              <a:rPr lang="en-US" sz="5400" dirty="0"/>
              <a:t>Auto Allowance</a:t>
            </a:r>
          </a:p>
          <a:p>
            <a:r>
              <a:rPr lang="en-US" sz="5400" dirty="0"/>
              <a:t>Love Gifts</a:t>
            </a:r>
          </a:p>
          <a:p>
            <a:r>
              <a:rPr lang="en-US" sz="5400" dirty="0"/>
              <a:t>Retirement Plan Contributions</a:t>
            </a:r>
          </a:p>
          <a:p>
            <a:r>
              <a:rPr lang="en-US" sz="5400" dirty="0"/>
              <a:t>Health and Other Benefit Plans</a:t>
            </a:r>
          </a:p>
          <a:p>
            <a:pPr>
              <a:buNone/>
            </a:pPr>
            <a:r>
              <a:rPr lang="en-US" sz="5400" dirty="0"/>
              <a:t>***The above are examples of both taxable and nontaxable forms of income ***</a:t>
            </a:r>
          </a:p>
          <a:p>
            <a:pPr algn="just"/>
            <a:endParaRPr lang="en-US" sz="5100" b="1" dirty="0"/>
          </a:p>
          <a:p>
            <a:endParaRPr lang="en-US" sz="4500" dirty="0" smtClean="0"/>
          </a:p>
          <a:p>
            <a:pPr marL="0" indent="0">
              <a:buNone/>
            </a:pP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4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4807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decel="50000" autoRev="1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6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16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66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616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66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116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866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Remember….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87" y="2073499"/>
            <a:ext cx="5487441" cy="41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73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836" y="563843"/>
            <a:ext cx="10787975" cy="1303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entury Schoolbook" panose="02040604050505020304" pitchFamily="18" charset="0"/>
              </a:rPr>
              <a:t>Love Gifts</a:t>
            </a:r>
            <a:endParaRPr lang="en-US" sz="3600" b="1" u="sng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836" y="1566153"/>
            <a:ext cx="10418323" cy="4247925"/>
          </a:xfrm>
        </p:spPr>
        <p:txBody>
          <a:bodyPr>
            <a:noAutofit/>
          </a:bodyPr>
          <a:lstStyle/>
          <a:p>
            <a:pPr eaLnBrk="0" fontAlgn="base" hangingPunct="0"/>
            <a:r>
              <a:rPr kumimoji="1" lang="en-US" sz="3200" dirty="0">
                <a:solidFill>
                  <a:schemeClr val="tx1"/>
                </a:solidFill>
              </a:rPr>
              <a:t>Taxable from the church</a:t>
            </a:r>
          </a:p>
          <a:p>
            <a:pPr lvl="1" eaLnBrk="0" fontAlgn="base" hangingPunct="0"/>
            <a:r>
              <a:rPr lang="en-US" sz="3200" dirty="0"/>
              <a:t>Goes in Box 1 on Form W-2</a:t>
            </a:r>
          </a:p>
          <a:p>
            <a:pPr eaLnBrk="0" fontAlgn="base" hangingPunct="0"/>
            <a:r>
              <a:rPr kumimoji="1" lang="en-US" sz="3200" dirty="0">
                <a:solidFill>
                  <a:schemeClr val="tx1"/>
                </a:solidFill>
              </a:rPr>
              <a:t>Nontaxable if from a relative</a:t>
            </a:r>
            <a:endParaRPr lang="en-US" sz="3200" dirty="0"/>
          </a:p>
          <a:p>
            <a:pPr eaLnBrk="0" fontAlgn="base" hangingPunct="0"/>
            <a:r>
              <a:rPr kumimoji="1" lang="en-US" sz="3200" dirty="0">
                <a:solidFill>
                  <a:schemeClr val="tx1"/>
                </a:solidFill>
              </a:rPr>
              <a:t>Church cannot be conduit for members</a:t>
            </a:r>
            <a:endParaRPr lang="en-US" sz="3200" dirty="0"/>
          </a:p>
          <a:p>
            <a:pPr eaLnBrk="0" fontAlgn="base" hangingPunct="0"/>
            <a:r>
              <a:rPr kumimoji="1" lang="en-US" sz="3200" dirty="0">
                <a:solidFill>
                  <a:schemeClr val="tx1"/>
                </a:solidFill>
              </a:rPr>
              <a:t>Church must control amount</a:t>
            </a:r>
          </a:p>
          <a:p>
            <a:pPr eaLnBrk="0" fontAlgn="base" hangingPunct="0"/>
            <a:r>
              <a:rPr kumimoji="1" lang="en-US" sz="3200" dirty="0">
                <a:solidFill>
                  <a:schemeClr val="tx1"/>
                </a:solidFill>
              </a:rPr>
              <a:t>Can be cash or noncash gifts</a:t>
            </a:r>
          </a:p>
          <a:p>
            <a:pPr eaLnBrk="0" fontAlgn="base" hangingPunct="0"/>
            <a:r>
              <a:rPr kumimoji="1" lang="en-US" sz="3200" dirty="0">
                <a:solidFill>
                  <a:schemeClr val="tx1"/>
                </a:solidFill>
              </a:rPr>
              <a:t>Key for non-taxation:  detached and disinterested </a:t>
            </a:r>
            <a:r>
              <a:rPr kumimoji="1" lang="en-US" sz="3200" dirty="0" smtClean="0">
                <a:solidFill>
                  <a:schemeClr val="tx1"/>
                </a:solidFill>
              </a:rPr>
              <a:t>generosity</a:t>
            </a:r>
            <a:endParaRPr kumimoji="1"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674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81123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What is a Housing Allowance?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840" y="1906808"/>
            <a:ext cx="9930318" cy="4812488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A housing allowance is a portion of </a:t>
            </a:r>
            <a:r>
              <a:rPr lang="en-US" sz="3200" dirty="0" smtClean="0"/>
              <a:t>a minister’s </a:t>
            </a:r>
            <a:r>
              <a:rPr lang="en-US" sz="3200" dirty="0"/>
              <a:t>compensation that is not taxable to the extent it does not to exceed the lowest of:</a:t>
            </a:r>
          </a:p>
          <a:p>
            <a:pPr lvl="1" algn="just"/>
            <a:r>
              <a:rPr lang="en-US" sz="3200" dirty="0"/>
              <a:t>Amount actually designated by the church;</a:t>
            </a:r>
          </a:p>
          <a:p>
            <a:pPr lvl="1" algn="just"/>
            <a:r>
              <a:rPr lang="en-US" sz="3200" dirty="0"/>
              <a:t>Amount actually spent on housing expenses; or</a:t>
            </a:r>
          </a:p>
          <a:p>
            <a:pPr lvl="1" algn="just"/>
            <a:r>
              <a:rPr lang="en-US" sz="3200" dirty="0"/>
              <a:t>The fair rental value of the home as furnished plus </a:t>
            </a:r>
            <a:r>
              <a:rPr lang="en-US" sz="3200" dirty="0" smtClean="0"/>
              <a:t>utilities</a:t>
            </a:r>
            <a:endParaRPr lang="en-US" sz="32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64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81123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How does it get designated?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733659"/>
            <a:ext cx="9930318" cy="4812488"/>
          </a:xfrm>
        </p:spPr>
        <p:txBody>
          <a:bodyPr>
            <a:noAutofit/>
          </a:bodyPr>
          <a:lstStyle/>
          <a:p>
            <a:r>
              <a:rPr lang="en-US" sz="3200" dirty="0"/>
              <a:t>Must be designated by the employer/payer, i.e., the church </a:t>
            </a:r>
            <a:r>
              <a:rPr lang="en-US" sz="3200" b="1" dirty="0"/>
              <a:t>and </a:t>
            </a:r>
          </a:p>
          <a:p>
            <a:r>
              <a:rPr lang="en-US" sz="3200" dirty="0"/>
              <a:t>Must be designated in advance of being paid </a:t>
            </a:r>
            <a:r>
              <a:rPr lang="en-US" sz="3200" b="1" dirty="0"/>
              <a:t>and </a:t>
            </a:r>
          </a:p>
          <a:p>
            <a:r>
              <a:rPr lang="en-US" sz="3200" dirty="0"/>
              <a:t>Must be designated in </a:t>
            </a:r>
            <a:r>
              <a:rPr lang="en-US" sz="3200" dirty="0" smtClean="0"/>
              <a:t>writing</a:t>
            </a:r>
            <a:endParaRPr lang="en-US" sz="32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86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89" y="1061389"/>
            <a:ext cx="10086872" cy="1303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Tax on Housing Allowance?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944" y="2676539"/>
            <a:ext cx="10466962" cy="3318936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Federal Income Tax – The amount that can be excluded is not taxable.  Any excess housing is claimed as additional income and included on Line 7 of the Form 1040.</a:t>
            </a:r>
          </a:p>
          <a:p>
            <a:pPr algn="just"/>
            <a:r>
              <a:rPr lang="en-US" sz="3200" dirty="0"/>
              <a:t>Self Employment Tax – the full amount of housing allowance is taxable on Schedule SE.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25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63843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Valid Housing Expenses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488332"/>
            <a:ext cx="9601196" cy="3334346"/>
          </a:xfrm>
        </p:spPr>
        <p:txBody>
          <a:bodyPr>
            <a:noAutofit/>
          </a:bodyPr>
          <a:lstStyle/>
          <a:p>
            <a:r>
              <a:rPr lang="en-US" dirty="0"/>
              <a:t>Mortgage payments</a:t>
            </a:r>
          </a:p>
          <a:p>
            <a:r>
              <a:rPr lang="en-US" dirty="0"/>
              <a:t>Utilities</a:t>
            </a:r>
          </a:p>
          <a:p>
            <a:r>
              <a:rPr lang="en-US" dirty="0"/>
              <a:t>Base rate of phone – not </a:t>
            </a:r>
            <a:r>
              <a:rPr lang="en-US" dirty="0" smtClean="0"/>
              <a:t>cell </a:t>
            </a:r>
            <a:r>
              <a:rPr lang="en-US" dirty="0"/>
              <a:t>phone</a:t>
            </a:r>
          </a:p>
          <a:p>
            <a:r>
              <a:rPr lang="en-US" dirty="0"/>
              <a:t>Furniture &amp; decorating items</a:t>
            </a:r>
          </a:p>
          <a:p>
            <a:r>
              <a:rPr lang="en-US" dirty="0"/>
              <a:t>Cleaning supplies and help</a:t>
            </a:r>
          </a:p>
          <a:p>
            <a:r>
              <a:rPr lang="en-US" dirty="0"/>
              <a:t>Repairs &amp; maintenance</a:t>
            </a:r>
          </a:p>
          <a:p>
            <a:r>
              <a:rPr lang="en-US" dirty="0"/>
              <a:t>Payments on home equity loans where proceeds use on valid housing expenses that you have not already claimed as housing expenses</a:t>
            </a:r>
          </a:p>
          <a:p>
            <a:r>
              <a:rPr lang="en-US" dirty="0"/>
              <a:t>Insurance</a:t>
            </a:r>
          </a:p>
          <a:p>
            <a:r>
              <a:rPr lang="en-US" dirty="0" smtClean="0"/>
              <a:t>Taxes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898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75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Thank you.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Cory Halliburton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hlinkClick r:id="rId2"/>
              </a:rPr>
              <a:t>challiburton@wkpz.com</a:t>
            </a:r>
            <a:endParaRPr lang="en-US" sz="40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dirty="0" smtClean="0"/>
              <a:t>Houston/Arlington, Texas</a:t>
            </a:r>
          </a:p>
          <a:p>
            <a:pPr marL="0" indent="0" algn="ctr">
              <a:buNone/>
            </a:pPr>
            <a:endParaRPr lang="en-US" sz="5400" dirty="0"/>
          </a:p>
        </p:txBody>
      </p:sp>
      <p:pic>
        <p:nvPicPr>
          <p:cNvPr id="4" name="Picture 3" descr="WKPZ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332" y="2438399"/>
            <a:ext cx="5972432" cy="15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</a:rPr>
              <a:t>TE/GE FY </a:t>
            </a:r>
            <a:r>
              <a:rPr lang="en-US" sz="3200" b="1" dirty="0" smtClean="0">
                <a:solidFill>
                  <a:schemeClr val="tx1"/>
                </a:solidFill>
              </a:rPr>
              <a:t>2017 </a:t>
            </a:r>
            <a:r>
              <a:rPr lang="en-US" sz="3200" b="1" dirty="0">
                <a:solidFill>
                  <a:schemeClr val="tx1"/>
                </a:solidFill>
              </a:rPr>
              <a:t>Priorities (issued 9/30/2016)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548" y="2472743"/>
            <a:ext cx="10047050" cy="391827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altLang="en-US" sz="9800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EO’s </a:t>
            </a:r>
            <a:r>
              <a:rPr lang="en-US" altLang="en-US" sz="9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overarching compliance strategy is to ensure organizations enjoying tax-exempt status comply with the requirements for exemption and adhere to all applicable federal tax laws.</a:t>
            </a:r>
          </a:p>
          <a:p>
            <a:pPr algn="just"/>
            <a:r>
              <a:rPr lang="en-US" altLang="en-US" sz="98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Exemption: </a:t>
            </a:r>
            <a:r>
              <a:rPr lang="en-US" altLang="en-US" sz="9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Issues include non-exempt purpose activity and private inurement.</a:t>
            </a:r>
          </a:p>
          <a:p>
            <a:pPr algn="just"/>
            <a:r>
              <a:rPr lang="en-US" altLang="en-US" sz="98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Protection of Assets</a:t>
            </a:r>
            <a:r>
              <a:rPr lang="en-US" altLang="en-US" sz="9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en-US" sz="98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9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Issues include self-dealing, excess benefit transactions, and loans to disqualified persons.</a:t>
            </a:r>
          </a:p>
          <a:p>
            <a:pPr algn="just"/>
            <a:r>
              <a:rPr lang="en-US" altLang="en-US" sz="98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International:</a:t>
            </a:r>
            <a:r>
              <a:rPr lang="en-US" altLang="en-US" sz="9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Issues include oversight on funds spent outside the US and other foreign </a:t>
            </a:r>
            <a:r>
              <a:rPr lang="en-US" altLang="en-US" sz="9800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transactions</a:t>
            </a:r>
          </a:p>
          <a:p>
            <a:pPr marL="0" indent="0" algn="just">
              <a:buNone/>
            </a:pPr>
            <a:r>
              <a:rPr lang="en-US" altLang="en-US" sz="36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en-US" sz="3600" dirty="0">
                <a:solidFill>
                  <a:schemeClr val="tx1"/>
                </a:solidFill>
                <a:latin typeface="+mj-lt"/>
              </a:rPr>
            </a:br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246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69253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Refresher: Privilege of Tax-Exemption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47050" cy="33189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200" dirty="0" smtClean="0"/>
              <a:t>501(c</a:t>
            </a:r>
            <a:r>
              <a:rPr lang="en-US" sz="3200" dirty="0"/>
              <a:t>)(3) grants tax-exemption if organized/operated </a:t>
            </a:r>
            <a:r>
              <a:rPr lang="en-US" sz="3200" i="1" dirty="0"/>
              <a:t>exclusively</a:t>
            </a:r>
            <a:r>
              <a:rPr lang="en-US" sz="3200" dirty="0"/>
              <a:t> for religious, charitable, or educational, etc. purposes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Charitable </a:t>
            </a:r>
            <a:r>
              <a:rPr lang="en-US" sz="3200" dirty="0"/>
              <a:t>– includes advancement of education and the promotion of social welfare. </a:t>
            </a:r>
            <a:endParaRPr lang="en-US" sz="3200" dirty="0" smtClean="0"/>
          </a:p>
          <a:p>
            <a:pPr algn="just"/>
            <a:r>
              <a:rPr lang="en-US" sz="3200" dirty="0" smtClean="0"/>
              <a:t>Educational </a:t>
            </a:r>
            <a:r>
              <a:rPr lang="en-US" sz="3200" dirty="0"/>
              <a:t>– includes the instruction/training of individuals for the purpose of improving or developing individual capabilities.</a:t>
            </a:r>
          </a:p>
          <a:p>
            <a:pPr algn="just"/>
            <a:endParaRPr lang="en-US" sz="3600" dirty="0" smtClean="0"/>
          </a:p>
          <a:p>
            <a:pPr algn="just"/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4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Sources for Organizational/Operational Compliance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Articles of Incorporation</a:t>
            </a:r>
          </a:p>
          <a:p>
            <a:r>
              <a:rPr lang="en-US" altLang="en-US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Bylaws</a:t>
            </a:r>
          </a:p>
          <a:p>
            <a:r>
              <a:rPr lang="en-US" altLang="en-US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Policies and Procedures</a:t>
            </a:r>
          </a:p>
          <a:p>
            <a:r>
              <a:rPr lang="en-US" altLang="en-US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Whistleblower 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Policy</a:t>
            </a:r>
            <a:r>
              <a:rPr lang="en-US" alt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/ Practices</a:t>
            </a:r>
            <a:endParaRPr lang="en-US" altLang="en-US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Conflict of Interest 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Policies</a:t>
            </a:r>
            <a:r>
              <a:rPr lang="en-US" alt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/ Practices</a:t>
            </a:r>
            <a:endParaRPr lang="en-US" altLang="en-US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Reimbursement Policies / Practices</a:t>
            </a:r>
            <a:endParaRPr lang="en-US" altLang="en-US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97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75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75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75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375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1787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Exemption Gone</a:t>
            </a:r>
            <a:br>
              <a:rPr lang="en-US" b="1" dirty="0" smtClean="0"/>
            </a:br>
            <a:r>
              <a:rPr lang="en-US" b="1" dirty="0" smtClean="0"/>
              <a:t>Inurement of Benefit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67263"/>
            <a:ext cx="9601196" cy="4297377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n-US" sz="9600" dirty="0"/>
              <a:t>PLR </a:t>
            </a:r>
            <a:r>
              <a:rPr lang="en-US" sz="9600" dirty="0">
                <a:solidFill>
                  <a:schemeClr val="tx1"/>
                </a:solidFill>
              </a:rPr>
              <a:t>201626025 – Motorcycle club formed to promote safety not exempt because members got access to camp and recreational activities. </a:t>
            </a:r>
          </a:p>
          <a:p>
            <a:pPr algn="just"/>
            <a:r>
              <a:rPr lang="en-US" sz="9600" dirty="0"/>
              <a:t>PLR 201610026 – Providing low income housing to migrant workers not exempt since it was controlled by the owners of the farms where the residents </a:t>
            </a:r>
            <a:r>
              <a:rPr lang="en-US" sz="9600" dirty="0" smtClean="0"/>
              <a:t>worked. “An abusive property donation scheme.”</a:t>
            </a:r>
            <a:endParaRPr lang="en-US" sz="9600" dirty="0"/>
          </a:p>
          <a:p>
            <a:pPr algn="just"/>
            <a:endParaRPr lang="en-US" sz="7000" dirty="0" smtClean="0"/>
          </a:p>
          <a:p>
            <a:pPr marL="0" indent="0"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640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828957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Exemption Gone</a:t>
            </a:r>
            <a:br>
              <a:rPr lang="en-US" b="1" dirty="0" smtClean="0"/>
            </a:br>
            <a:r>
              <a:rPr lang="en-US" b="1" dirty="0" smtClean="0"/>
              <a:t>Inurement of Benefit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7" y="2480553"/>
            <a:ext cx="10419008" cy="4708549"/>
          </a:xfrm>
        </p:spPr>
        <p:txBody>
          <a:bodyPr>
            <a:norm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</a:rPr>
              <a:t>PLR 201541013 – Charity not exempt because it’s purpose was funding the founder’s telemarketing business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</a:rPr>
              <a:t>PLR 201505039 – Organization formed to benefit a needy individual not tax exempt. </a:t>
            </a:r>
            <a:r>
              <a:rPr lang="en-US" sz="3600" dirty="0" smtClean="0">
                <a:solidFill>
                  <a:schemeClr val="tx1"/>
                </a:solidFill>
              </a:rPr>
              <a:t>1 active board member.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96517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Exemption Gone</a:t>
            </a:r>
            <a:br>
              <a:rPr lang="en-US" sz="3600" b="1" dirty="0" smtClean="0"/>
            </a:br>
            <a:r>
              <a:rPr lang="en-US" sz="3600" b="1" dirty="0" smtClean="0"/>
              <a:t>Lack of Exempt Activities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29191"/>
            <a:ext cx="9833041" cy="367705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</a:rPr>
              <a:t>PLR 201609006 – C</a:t>
            </a:r>
            <a:r>
              <a:rPr lang="en-US" sz="3600" dirty="0" smtClean="0">
                <a:solidFill>
                  <a:schemeClr val="tx1"/>
                </a:solidFill>
              </a:rPr>
              <a:t>hurch </a:t>
            </a:r>
            <a:r>
              <a:rPr lang="en-US" sz="3600" dirty="0">
                <a:solidFill>
                  <a:schemeClr val="tx1"/>
                </a:solidFill>
              </a:rPr>
              <a:t>classification revoked and exemption revoked due to failure to maintain appropriate activities</a:t>
            </a:r>
            <a:r>
              <a:rPr lang="en-US" sz="3600" dirty="0" smtClean="0">
                <a:solidFill>
                  <a:schemeClr val="tx1"/>
                </a:solidFill>
              </a:rPr>
              <a:t>. A doozy: reimbursements, operational test, inurement, what is a church</a:t>
            </a:r>
            <a:endParaRPr lang="en-US" sz="3600" dirty="0">
              <a:solidFill>
                <a:schemeClr val="tx1"/>
              </a:solidFill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</a:rPr>
              <a:t>PLR 201609007 – When organization ceased operations, it lost its tax exemption.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PLR 201633036 – Loss of corporate status means automatic loss of tax exemption.</a:t>
            </a:r>
            <a:endParaRPr lang="en-US" sz="3600" dirty="0">
              <a:solidFill>
                <a:schemeClr val="tx1"/>
              </a:solidFill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</a:rPr>
              <a:t>PLR 201603038 – Failure to start the school described in the Form 1023 was a failure in the operational test.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</a:rPr>
              <a:t>PLR 201632021 – Mobile religious retreat not exempt. 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</a:rPr>
              <a:t>PLR 201632022 – Mardi Gras </a:t>
            </a:r>
            <a:r>
              <a:rPr lang="en-US" sz="3600" dirty="0" err="1">
                <a:solidFill>
                  <a:schemeClr val="tx1"/>
                </a:solidFill>
              </a:rPr>
              <a:t>Krew</a:t>
            </a:r>
            <a:r>
              <a:rPr lang="en-US" sz="3600" dirty="0">
                <a:solidFill>
                  <a:schemeClr val="tx1"/>
                </a:solidFill>
              </a:rPr>
              <a:t> not exempt as </a:t>
            </a:r>
            <a:r>
              <a:rPr lang="en-US" sz="3600" dirty="0" smtClean="0">
                <a:solidFill>
                  <a:schemeClr val="tx1"/>
                </a:solidFill>
              </a:rPr>
              <a:t>charity</a:t>
            </a:r>
            <a:endParaRPr lang="en-US" sz="3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7869</TotalTime>
  <Words>1595</Words>
  <Application>Microsoft Office PowerPoint</Application>
  <PresentationFormat>Custom</PresentationFormat>
  <Paragraphs>209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Organic</vt:lpstr>
      <vt:lpstr>   Update from Legal Counsel Developments (and Some Refreshers) in Tax-Exemption Issues and Other Legal Considerations Affecting Religious Organizations</vt:lpstr>
      <vt:lpstr>Goals of Presentation</vt:lpstr>
      <vt:lpstr>Remember….</vt:lpstr>
      <vt:lpstr>TE/GE FY 2017 Priorities (issued 9/30/2016)</vt:lpstr>
      <vt:lpstr>Refresher: Privilege of Tax-Exemption</vt:lpstr>
      <vt:lpstr>Sources for Organizational/Operational Compliance</vt:lpstr>
      <vt:lpstr>Exemption Gone Inurement of Benefit</vt:lpstr>
      <vt:lpstr>Exemption Gone Inurement of Benefit</vt:lpstr>
      <vt:lpstr>Exemption Gone Lack of Exempt Activities</vt:lpstr>
      <vt:lpstr>What is a “church”?</vt:lpstr>
      <vt:lpstr>Exemption Gone: Books and Records</vt:lpstr>
      <vt:lpstr>Exemption Gone: Expenditure Responsibility</vt:lpstr>
      <vt:lpstr>Exemption Gone: Political Activities</vt:lpstr>
      <vt:lpstr>Unrelated Business Income</vt:lpstr>
      <vt:lpstr>Payroll Tax Issues</vt:lpstr>
      <vt:lpstr>Charitable Contributions </vt:lpstr>
      <vt:lpstr>Property Use Property Tax Considerations</vt:lpstr>
      <vt:lpstr>What property may be exempt?</vt:lpstr>
      <vt:lpstr>How to lose property tax exemption?</vt:lpstr>
      <vt:lpstr>Example</vt:lpstr>
      <vt:lpstr>Example</vt:lpstr>
      <vt:lpstr>Property Tax and Other Risk Continuum</vt:lpstr>
      <vt:lpstr>Minister Considerations</vt:lpstr>
      <vt:lpstr>The Minister and Ministerial Duties</vt:lpstr>
      <vt:lpstr>So, you’re a minister. What now???</vt:lpstr>
      <vt:lpstr>Classification for federal income tax</vt:lpstr>
      <vt:lpstr>How to pay into social security</vt:lpstr>
      <vt:lpstr>Is Self-Employment Tax Optional?</vt:lpstr>
      <vt:lpstr>What is considered income?</vt:lpstr>
      <vt:lpstr>Love Gifts</vt:lpstr>
      <vt:lpstr>What is a Housing Allowance?</vt:lpstr>
      <vt:lpstr>How does it get designated?</vt:lpstr>
      <vt:lpstr>Tax on Housing Allowance?</vt:lpstr>
      <vt:lpstr>Valid Housing Expenses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Property Uses and Religious Property Tax Exemption</dc:title>
  <dc:creator>Cory Halliburton</dc:creator>
  <cp:lastModifiedBy>Diane Dulaney</cp:lastModifiedBy>
  <cp:revision>298</cp:revision>
  <dcterms:created xsi:type="dcterms:W3CDTF">2014-06-01T19:58:39Z</dcterms:created>
  <dcterms:modified xsi:type="dcterms:W3CDTF">2016-12-02T17:58:49Z</dcterms:modified>
</cp:coreProperties>
</file>