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4"/>
    <p:sldMasterId id="2147483680" r:id="rId5"/>
    <p:sldMasterId id="2147483694" r:id="rId6"/>
  </p:sldMasterIdLst>
  <p:notesMasterIdLst>
    <p:notesMasterId r:id="rId39"/>
  </p:notesMasterIdLst>
  <p:handoutMasterIdLst>
    <p:handoutMasterId r:id="rId40"/>
  </p:handoutMasterIdLst>
  <p:sldIdLst>
    <p:sldId id="257" r:id="rId7"/>
    <p:sldId id="259" r:id="rId8"/>
    <p:sldId id="290" r:id="rId9"/>
    <p:sldId id="279" r:id="rId10"/>
    <p:sldId id="280" r:id="rId11"/>
    <p:sldId id="282" r:id="rId12"/>
    <p:sldId id="283" r:id="rId13"/>
    <p:sldId id="284" r:id="rId14"/>
    <p:sldId id="278" r:id="rId15"/>
    <p:sldId id="289" r:id="rId16"/>
    <p:sldId id="292" r:id="rId17"/>
    <p:sldId id="314" r:id="rId18"/>
    <p:sldId id="306" r:id="rId19"/>
    <p:sldId id="311" r:id="rId20"/>
    <p:sldId id="307" r:id="rId21"/>
    <p:sldId id="308" r:id="rId22"/>
    <p:sldId id="309" r:id="rId23"/>
    <p:sldId id="315" r:id="rId24"/>
    <p:sldId id="310" r:id="rId25"/>
    <p:sldId id="293" r:id="rId26"/>
    <p:sldId id="294" r:id="rId27"/>
    <p:sldId id="295" r:id="rId28"/>
    <p:sldId id="296" r:id="rId29"/>
    <p:sldId id="297" r:id="rId30"/>
    <p:sldId id="298" r:id="rId31"/>
    <p:sldId id="299" r:id="rId32"/>
    <p:sldId id="300" r:id="rId33"/>
    <p:sldId id="301" r:id="rId34"/>
    <p:sldId id="304" r:id="rId35"/>
    <p:sldId id="291" r:id="rId36"/>
    <p:sldId id="316" r:id="rId37"/>
    <p:sldId id="312" r:id="rId38"/>
  </p:sldIdLst>
  <p:sldSz cx="12192000" cy="6858000"/>
  <p:notesSz cx="7010400" cy="92964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977" autoAdjust="0"/>
  </p:normalViewPr>
  <p:slideViewPr>
    <p:cSldViewPr snapToGrid="0">
      <p:cViewPr>
        <p:scale>
          <a:sx n="82" d="100"/>
          <a:sy n="82" d="100"/>
        </p:scale>
        <p:origin x="-725" y="8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p:scale>
          <a:sx n="100" d="100"/>
          <a:sy n="100" d="100"/>
        </p:scale>
        <p:origin x="-3468" y="30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0" Type="http://schemas.openxmlformats.org/officeDocument/2006/relationships/slide" Target="slides/slide14.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0B7FBBC8-34A2-49E7-86E9-46F1101AAF2D}" type="slidenum">
              <a:rPr lang="en-US" smtClean="0"/>
              <a:pPr/>
              <a:t>‹#›</a:t>
            </a:fld>
            <a:endParaRPr lang="en-US"/>
          </a:p>
        </p:txBody>
      </p:sp>
    </p:spTree>
    <p:extLst>
      <p:ext uri="{BB962C8B-B14F-4D97-AF65-F5344CB8AC3E}">
        <p14:creationId xmlns:p14="http://schemas.microsoft.com/office/powerpoint/2010/main" val="211270921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681567" y="86013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300730" y="8620417"/>
            <a:ext cx="3037840" cy="464820"/>
          </a:xfrm>
          <a:prstGeom prst="rect">
            <a:avLst/>
          </a:prstGeom>
        </p:spPr>
        <p:txBody>
          <a:bodyPr vert="horz" lIns="91440" tIns="45720" rIns="91440" bIns="45720" rtlCol="0" anchor="b"/>
          <a:lstStyle>
            <a:lvl1pPr algn="r">
              <a:defRPr sz="1200"/>
            </a:lvl1pPr>
          </a:lstStyle>
          <a:p>
            <a:fld id="{9F2DEF1E-6319-4E17-8DE6-6DA89017824D}" type="slidenum">
              <a:rPr lang="en-US" smtClean="0"/>
              <a:pPr/>
              <a:t>‹#›</a:t>
            </a:fld>
            <a:endParaRPr lang="en-US" dirty="0"/>
          </a:p>
        </p:txBody>
      </p:sp>
    </p:spTree>
    <p:extLst>
      <p:ext uri="{BB962C8B-B14F-4D97-AF65-F5344CB8AC3E}">
        <p14:creationId xmlns:p14="http://schemas.microsoft.com/office/powerpoint/2010/main" val="102766073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DEF1E-6319-4E17-8DE6-6DA89017824D}" type="slidenum">
              <a:rPr lang="en-US" smtClean="0"/>
              <a:pPr/>
              <a:t>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DEF1E-6319-4E17-8DE6-6DA89017824D}" type="slidenum">
              <a:rPr lang="en-US" smtClean="0"/>
              <a:pPr/>
              <a:t>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smtClean="0">
                <a:solidFill>
                  <a:schemeClr val="tx1"/>
                </a:solidFill>
                <a:latin typeface="+mn-lt"/>
                <a:ea typeface="+mn-ea"/>
                <a:cs typeface="+mn-cs"/>
              </a:rPr>
              <a:t>Menu on the right – more choices and flexibility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smtClean="0">
                <a:solidFill>
                  <a:schemeClr val="tx1"/>
                </a:solidFill>
                <a:latin typeface="+mn-lt"/>
                <a:ea typeface="+mn-ea"/>
                <a:cs typeface="+mn-cs"/>
              </a:rPr>
              <a:t>Choices, flexibility—PPO vs. EPO medical; DB Pension and/or RSP, other programs</a:t>
            </a:r>
          </a:p>
          <a:p>
            <a:pPr rtl="0"/>
            <a:r>
              <a:rPr lang="en-US" sz="1200" b="0" kern="1200" baseline="0" dirty="0" smtClean="0">
                <a:solidFill>
                  <a:schemeClr val="tx1"/>
                </a:solidFill>
                <a:latin typeface="+mn-lt"/>
                <a:ea typeface="+mn-ea"/>
                <a:cs typeface="+mn-cs"/>
              </a:rPr>
              <a:t>Cost sharing and cost management</a:t>
            </a:r>
          </a:p>
          <a:p>
            <a:pPr rtl="0"/>
            <a:endParaRPr lang="en-US" sz="1200" b="0" kern="1200" baseline="0" dirty="0" smtClean="0">
              <a:solidFill>
                <a:schemeClr val="tx1"/>
              </a:solidFill>
              <a:latin typeface="+mn-lt"/>
              <a:ea typeface="+mn-ea"/>
              <a:cs typeface="+mn-cs"/>
            </a:endParaRPr>
          </a:p>
          <a:p>
            <a:pPr marL="342900" lvl="1" indent="-342900">
              <a:buFont typeface="Arial" pitchFamily="34" charset="0"/>
              <a:buNone/>
            </a:pPr>
            <a:r>
              <a:rPr lang="en-US" sz="2800" b="0" dirty="0" smtClean="0">
                <a:solidFill>
                  <a:srgbClr val="002060"/>
                </a:solidFill>
              </a:rPr>
              <a:t>Medical Dues on</a:t>
            </a:r>
            <a:r>
              <a:rPr lang="en-US" sz="2800" b="0" baseline="0" dirty="0" smtClean="0">
                <a:solidFill>
                  <a:srgbClr val="002060"/>
                </a:solidFill>
              </a:rPr>
              <a:t> the Menu</a:t>
            </a:r>
          </a:p>
          <a:p>
            <a:pPr marL="342900" lvl="1" indent="-342900">
              <a:buFont typeface="Arial" pitchFamily="34" charset="0"/>
              <a:buNone/>
            </a:pPr>
            <a:r>
              <a:rPr lang="en-US" sz="2800" b="0" baseline="0" dirty="0" smtClean="0">
                <a:solidFill>
                  <a:srgbClr val="002060"/>
                </a:solidFill>
              </a:rPr>
              <a:t>	</a:t>
            </a:r>
            <a:r>
              <a:rPr lang="en-US" sz="2800" b="0" dirty="0" smtClean="0">
                <a:solidFill>
                  <a:srgbClr val="002060"/>
                </a:solidFill>
              </a:rPr>
              <a:t>Tiered Coverage level pricing</a:t>
            </a:r>
          </a:p>
          <a:p>
            <a:pPr marL="342900" lvl="1" indent="-342900">
              <a:buFont typeface="Arial" pitchFamily="34" charset="0"/>
              <a:buNone/>
            </a:pPr>
            <a:r>
              <a:rPr lang="en-US" sz="2800" b="0" dirty="0" smtClean="0">
                <a:solidFill>
                  <a:srgbClr val="002060"/>
                </a:solidFill>
              </a:rPr>
              <a:t>	Calculated on regional pricing model</a:t>
            </a:r>
          </a:p>
          <a:p>
            <a:pPr marL="342900" lvl="1" indent="-342900">
              <a:buFont typeface="Arial" pitchFamily="34" charset="0"/>
              <a:buNone/>
            </a:pPr>
            <a:r>
              <a:rPr lang="en-US" sz="2800" b="0" dirty="0" smtClean="0">
                <a:solidFill>
                  <a:srgbClr val="002060"/>
                </a:solidFill>
              </a:rPr>
              <a:t>	Expressed as fixed dollar amount – not a % of salary</a:t>
            </a:r>
          </a:p>
          <a:p>
            <a:pPr rtl="0"/>
            <a:endParaRPr lang="en-US" sz="1200" b="0" kern="1200" baseline="0" dirty="0" smtClean="0">
              <a:solidFill>
                <a:schemeClr val="tx1"/>
              </a:solidFill>
              <a:latin typeface="+mn-lt"/>
              <a:ea typeface="+mn-ea"/>
              <a:cs typeface="+mn-cs"/>
            </a:endParaRPr>
          </a:p>
          <a:p>
            <a:endParaRPr lang="en-US" b="0"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9F2DEF1E-6319-4E17-8DE6-6DA89017824D}" type="slidenum">
              <a:rPr lang="en-US" smtClean="0"/>
              <a:pPr/>
              <a:t>11</a:t>
            </a:fld>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smtClean="0">
                <a:solidFill>
                  <a:schemeClr val="tx1"/>
                </a:solidFill>
                <a:latin typeface="+mn-lt"/>
                <a:ea typeface="+mn-ea"/>
                <a:cs typeface="+mn-cs"/>
              </a:rPr>
              <a:t>Pastor’s Participation—required for installed pastors; essentially the same as current traditional program;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smtClean="0">
                <a:solidFill>
                  <a:schemeClr val="tx1"/>
                </a:solidFill>
                <a:latin typeface="+mn-lt"/>
                <a:ea typeface="+mn-ea"/>
                <a:cs typeface="+mn-cs"/>
              </a:rPr>
              <a:t>Installed Pastors must be enrolled in this participation which </a:t>
            </a:r>
            <a:r>
              <a:rPr lang="en-US" dirty="0" smtClean="0">
                <a:solidFill>
                  <a:srgbClr val="002060"/>
                </a:solidFill>
              </a:rPr>
              <a:t>includes the following, without regard to number of hours worked:</a:t>
            </a:r>
          </a:p>
          <a:p>
            <a:pPr>
              <a:buNone/>
            </a:pPr>
            <a:r>
              <a:rPr lang="en-US" dirty="0" smtClean="0">
                <a:solidFill>
                  <a:srgbClr val="002060"/>
                </a:solidFill>
              </a:rPr>
              <a:t>	- Defined </a:t>
            </a:r>
            <a:r>
              <a:rPr lang="en-US" b="1" dirty="0" smtClean="0">
                <a:solidFill>
                  <a:srgbClr val="002060"/>
                </a:solidFill>
              </a:rPr>
              <a:t>Pension</a:t>
            </a:r>
            <a:r>
              <a:rPr lang="en-US" dirty="0" smtClean="0">
                <a:solidFill>
                  <a:srgbClr val="002060"/>
                </a:solidFill>
              </a:rPr>
              <a:t> Benefits</a:t>
            </a:r>
          </a:p>
          <a:p>
            <a:pPr>
              <a:buNone/>
            </a:pPr>
            <a:r>
              <a:rPr lang="en-US" dirty="0" smtClean="0">
                <a:solidFill>
                  <a:srgbClr val="002060"/>
                </a:solidFill>
              </a:rPr>
              <a:t>	- </a:t>
            </a:r>
            <a:r>
              <a:rPr lang="en-US" b="1" dirty="0" smtClean="0">
                <a:solidFill>
                  <a:srgbClr val="002060"/>
                </a:solidFill>
              </a:rPr>
              <a:t>Death</a:t>
            </a:r>
            <a:r>
              <a:rPr lang="en-US" dirty="0" smtClean="0">
                <a:solidFill>
                  <a:srgbClr val="002060"/>
                </a:solidFill>
              </a:rPr>
              <a:t> and </a:t>
            </a:r>
            <a:r>
              <a:rPr lang="en-US" b="1" dirty="0" smtClean="0">
                <a:solidFill>
                  <a:srgbClr val="002060"/>
                </a:solidFill>
              </a:rPr>
              <a:t>Disability</a:t>
            </a:r>
          </a:p>
          <a:p>
            <a:pPr>
              <a:buNone/>
            </a:pPr>
            <a:r>
              <a:rPr lang="en-US" dirty="0" smtClean="0">
                <a:solidFill>
                  <a:srgbClr val="002060"/>
                </a:solidFill>
              </a:rPr>
              <a:t>	- Preferred Provider Organization </a:t>
            </a:r>
            <a:r>
              <a:rPr lang="en-US" b="1" dirty="0" smtClean="0">
                <a:solidFill>
                  <a:srgbClr val="002060"/>
                </a:solidFill>
              </a:rPr>
              <a:t>Medical</a:t>
            </a:r>
            <a:r>
              <a:rPr lang="en-US" dirty="0" smtClean="0">
                <a:solidFill>
                  <a:srgbClr val="002060"/>
                </a:solidFill>
              </a:rPr>
              <a:t> (PPO)</a:t>
            </a:r>
          </a:p>
          <a:p>
            <a:pPr>
              <a:buNone/>
            </a:pPr>
            <a:endParaRPr lang="en-US" dirty="0" smtClean="0">
              <a:solidFill>
                <a:srgbClr val="002060"/>
              </a:solidFill>
            </a:endParaRPr>
          </a:p>
          <a:p>
            <a:pPr>
              <a:buNone/>
            </a:pPr>
            <a:r>
              <a:rPr lang="en-US" dirty="0" smtClean="0">
                <a:solidFill>
                  <a:srgbClr val="002060"/>
                </a:solidFill>
              </a:rPr>
              <a:t>	</a:t>
            </a:r>
            <a:r>
              <a:rPr lang="en-US" b="1" i="1" dirty="0" smtClean="0">
                <a:solidFill>
                  <a:srgbClr val="002060"/>
                </a:solidFill>
              </a:rPr>
              <a:t>Dues</a:t>
            </a:r>
            <a:r>
              <a:rPr lang="en-US" i="1" dirty="0" smtClean="0">
                <a:solidFill>
                  <a:srgbClr val="002060"/>
                </a:solidFill>
              </a:rPr>
              <a:t> will be on a </a:t>
            </a:r>
            <a:r>
              <a:rPr lang="en-US" b="1" i="1" dirty="0" smtClean="0">
                <a:solidFill>
                  <a:srgbClr val="002060"/>
                </a:solidFill>
              </a:rPr>
              <a:t>non-contributory % percentage basis. </a:t>
            </a:r>
          </a:p>
          <a:p>
            <a:pPr>
              <a:buNone/>
            </a:pPr>
            <a:r>
              <a:rPr lang="en-US" b="1" dirty="0" smtClean="0">
                <a:solidFill>
                  <a:srgbClr val="002060"/>
                </a:solidFill>
              </a:rPr>
              <a:t>	</a:t>
            </a:r>
            <a:r>
              <a:rPr lang="en-US" dirty="0" smtClean="0">
                <a:solidFill>
                  <a:srgbClr val="002060"/>
                </a:solidFill>
              </a:rPr>
              <a:t>- 2017 = </a:t>
            </a:r>
            <a:r>
              <a:rPr lang="en-US" b="1" dirty="0" smtClean="0">
                <a:solidFill>
                  <a:srgbClr val="002060"/>
                </a:solidFill>
              </a:rPr>
              <a:t>36.5%</a:t>
            </a:r>
            <a:r>
              <a:rPr lang="en-US" dirty="0" smtClean="0">
                <a:solidFill>
                  <a:srgbClr val="002060"/>
                </a:solidFill>
              </a:rPr>
              <a:t> of Effective Salary</a:t>
            </a:r>
            <a:endParaRPr lang="en-US" b="0"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9F2DEF1E-6319-4E17-8DE6-6DA89017824D}" type="slidenum">
              <a:rPr lang="en-US" smtClean="0"/>
              <a:pPr/>
              <a:t>12</a:t>
            </a:fld>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includ</a:t>
            </a:r>
            <a:r>
              <a:rPr lang="en-US" baseline="0" dirty="0" smtClean="0"/>
              <a:t>es any teaching elders serving on the staff of a presbytery (who does not also serve as the installed pastor of a church…)</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smtClean="0">
                <a:solidFill>
                  <a:schemeClr val="tx1"/>
                </a:solidFill>
                <a:latin typeface="+mn-lt"/>
                <a:ea typeface="+mn-ea"/>
                <a:cs typeface="+mn-cs"/>
              </a:rPr>
              <a:t>They may be enrolled in Pastor’s Participation if in validated ministries and working at least 20 hours per week (but they don’t have to be enrolled in Pastor’s Participation)</a:t>
            </a:r>
            <a:r>
              <a:rPr lang="en-US" sz="1200" b="0" kern="1200" baseline="0" dirty="0">
                <a:solidFill>
                  <a:schemeClr val="tx1"/>
                </a:solidFill>
                <a:latin typeface="+mn-lt"/>
                <a:ea typeface="+mn-ea"/>
                <a:cs typeface="+mn-cs"/>
              </a:rPr>
              <a:t>.</a:t>
            </a:r>
            <a:endParaRPr lang="en-US" sz="1200" b="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F2DEF1E-6319-4E17-8DE6-6DA89017824D}" type="slidenum">
              <a:rPr lang="en-US" smtClean="0"/>
              <a:pPr/>
              <a:t>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for example, defined benefit pension and death and disability even if medical is available through other channels</a:t>
            </a:r>
            <a:endParaRPr lang="en-US" dirty="0"/>
          </a:p>
        </p:txBody>
      </p:sp>
      <p:sp>
        <p:nvSpPr>
          <p:cNvPr id="4" name="Slide Number Placeholder 3"/>
          <p:cNvSpPr>
            <a:spLocks noGrp="1"/>
          </p:cNvSpPr>
          <p:nvPr>
            <p:ph type="sldNum" sz="quarter" idx="10"/>
          </p:nvPr>
        </p:nvSpPr>
        <p:spPr/>
        <p:txBody>
          <a:bodyPr/>
          <a:lstStyle/>
          <a:p>
            <a:fld id="{9F2DEF1E-6319-4E17-8DE6-6DA89017824D}" type="slidenum">
              <a:rPr lang="en-US" smtClean="0"/>
              <a:pPr/>
              <a:t>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what is lost when one is not enrolled in Pastor’s Participation: </a:t>
            </a:r>
          </a:p>
          <a:p>
            <a:r>
              <a:rPr lang="en-US" sz="1200" dirty="0" smtClean="0"/>
              <a:t>	pricing as percentage of salary; </a:t>
            </a:r>
          </a:p>
          <a:p>
            <a:r>
              <a:rPr lang="en-US" sz="1200" dirty="0" smtClean="0"/>
              <a:t>	access to CREDO and some Assistance Programs; </a:t>
            </a:r>
          </a:p>
          <a:p>
            <a:r>
              <a:rPr lang="en-US" sz="1200" dirty="0" smtClean="0"/>
              <a:t>	availability of transitional coverage</a:t>
            </a:r>
            <a:endParaRPr lang="en-US" dirty="0"/>
          </a:p>
        </p:txBody>
      </p:sp>
      <p:sp>
        <p:nvSpPr>
          <p:cNvPr id="4" name="Slide Number Placeholder 3"/>
          <p:cNvSpPr>
            <a:spLocks noGrp="1"/>
          </p:cNvSpPr>
          <p:nvPr>
            <p:ph type="sldNum" sz="quarter" idx="10"/>
          </p:nvPr>
        </p:nvSpPr>
        <p:spPr/>
        <p:txBody>
          <a:bodyPr/>
          <a:lstStyle/>
          <a:p>
            <a:fld id="{9F2DEF1E-6319-4E17-8DE6-6DA89017824D}" type="slidenum">
              <a:rPr lang="en-US" smtClean="0"/>
              <a:pPr/>
              <a:t>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We encourage</a:t>
            </a:r>
            <a:r>
              <a:rPr lang="en-US" sz="1200" baseline="0" dirty="0" smtClean="0"/>
              <a:t> presbyteries to be cautious about creating policy for how all Other Teaching Elders must be treated by </a:t>
            </a:r>
            <a:r>
              <a:rPr lang="en-US" sz="1200" dirty="0" smtClean="0"/>
              <a:t>all churches in a presbytery. This group includes interims and all other manner of temporary positions.</a:t>
            </a:r>
          </a:p>
          <a:p>
            <a:endParaRPr lang="en-US" sz="1200" dirty="0" smtClean="0"/>
          </a:p>
          <a:p>
            <a:r>
              <a:rPr lang="en-US" sz="1200" dirty="0" smtClean="0"/>
              <a:t>Flexibility has been requested and is being offered; recognition is that different people have different needs; forming a one-size-fits-all policy can diminish the opportunity of flexibility</a:t>
            </a:r>
            <a:endParaRPr lang="en-US" dirty="0"/>
          </a:p>
        </p:txBody>
      </p:sp>
      <p:sp>
        <p:nvSpPr>
          <p:cNvPr id="4" name="Slide Number Placeholder 3"/>
          <p:cNvSpPr>
            <a:spLocks noGrp="1"/>
          </p:cNvSpPr>
          <p:nvPr>
            <p:ph type="sldNum" sz="quarter" idx="10"/>
          </p:nvPr>
        </p:nvSpPr>
        <p:spPr/>
        <p:txBody>
          <a:bodyPr/>
          <a:lstStyle/>
          <a:p>
            <a:fld id="{9F2DEF1E-6319-4E17-8DE6-6DA89017824D}" type="slidenum">
              <a:rPr lang="en-US" smtClean="0"/>
              <a:pPr/>
              <a:t>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DEF1E-6319-4E17-8DE6-6DA89017824D}" type="slidenum">
              <a:rPr lang="en-US" smtClean="0"/>
              <a:pPr/>
              <a:t>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b="0" dirty="0" smtClean="0"/>
              <a:t>The Employer Agreement has two important functions:</a:t>
            </a:r>
          </a:p>
          <a:p>
            <a:pPr marL="0" indent="0">
              <a:buNone/>
            </a:pPr>
            <a:endParaRPr lang="en-US" b="0" dirty="0" smtClean="0"/>
          </a:p>
          <a:p>
            <a:r>
              <a:rPr lang="en-US" b="0" dirty="0" smtClean="0"/>
              <a:t>It details specific information on the benefits your employer offers. The Employer Agreement defines who is eligible for benefits and the benefits available to them. Therefore, it is critical to carefully define each benefit group and the benefits for which each group is eligible.</a:t>
            </a:r>
          </a:p>
          <a:p>
            <a:endParaRPr lang="en-US" b="0" u="sng" dirty="0" smtClean="0"/>
          </a:p>
          <a:p>
            <a:r>
              <a:rPr lang="en-US" b="0" u="sng" dirty="0" smtClean="0"/>
              <a:t>Employees will make benefit elections</a:t>
            </a:r>
            <a:r>
              <a:rPr lang="en-US" b="0" u="none" dirty="0" smtClean="0"/>
              <a:t> </a:t>
            </a:r>
            <a:r>
              <a:rPr lang="en-US" b="0" dirty="0" smtClean="0"/>
              <a:t>based on the choices available to them as described in the Employer Agreement. For example, employees will be able to enroll for dental coverage only if the Employer Agreement specifies that dental coverage is available to that benefit group.</a:t>
            </a:r>
          </a:p>
          <a:p>
            <a:endParaRPr lang="en-US" b="0" dirty="0" smtClean="0"/>
          </a:p>
        </p:txBody>
      </p:sp>
      <p:sp>
        <p:nvSpPr>
          <p:cNvPr id="4" name="Slide Number Placeholder 3"/>
          <p:cNvSpPr>
            <a:spLocks noGrp="1"/>
          </p:cNvSpPr>
          <p:nvPr>
            <p:ph type="sldNum" sz="quarter" idx="10"/>
          </p:nvPr>
        </p:nvSpPr>
        <p:spPr/>
        <p:txBody>
          <a:bodyPr/>
          <a:lstStyle/>
          <a:p>
            <a:fld id="{9F2DEF1E-6319-4E17-8DE6-6DA89017824D}" type="slidenum">
              <a:rPr lang="en-US" smtClean="0"/>
              <a:pPr/>
              <a:t>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96913"/>
            <a:ext cx="4724400" cy="2657475"/>
          </a:xfrm>
        </p:spPr>
      </p:sp>
      <p:sp>
        <p:nvSpPr>
          <p:cNvPr id="3" name="Notes Placeholder 2"/>
          <p:cNvSpPr>
            <a:spLocks noGrp="1"/>
          </p:cNvSpPr>
          <p:nvPr>
            <p:ph type="body" idx="1"/>
          </p:nvPr>
        </p:nvSpPr>
        <p:spPr>
          <a:xfrm>
            <a:off x="701040" y="3429001"/>
            <a:ext cx="5608320" cy="5170490"/>
          </a:xfrm>
        </p:spPr>
        <p:txBody>
          <a:bodyPr>
            <a:normAutofit/>
          </a:bodyPr>
          <a:lstStyle/>
          <a:p>
            <a:endParaRPr lang="en-US" b="0" dirty="0" smtClean="0"/>
          </a:p>
        </p:txBody>
      </p:sp>
      <p:sp>
        <p:nvSpPr>
          <p:cNvPr id="4" name="Slide Number Placeholder 3"/>
          <p:cNvSpPr>
            <a:spLocks noGrp="1"/>
          </p:cNvSpPr>
          <p:nvPr>
            <p:ph type="sldNum" sz="quarter" idx="10"/>
          </p:nvPr>
        </p:nvSpPr>
        <p:spPr/>
        <p:txBody>
          <a:bodyPr/>
          <a:lstStyle/>
          <a:p>
            <a:fld id="{D946E933-4C62-4797-8F1E-F8BFD2706A6E}" type="slidenum">
              <a:rPr lang="en-US" smtClean="0"/>
              <a:pPr/>
              <a:t>20</a:t>
            </a:fld>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DEF1E-6319-4E17-8DE6-6DA89017824D}" type="slidenum">
              <a:rPr lang="en-US" smtClean="0"/>
              <a:pPr/>
              <a:t>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The Blue Cross Network is the largest network in the country, </a:t>
            </a:r>
          </a:p>
          <a:p>
            <a:endParaRPr lang="en-US" b="0" dirty="0" smtClean="0"/>
          </a:p>
          <a:p>
            <a:r>
              <a:rPr lang="en-US" b="0" dirty="0" smtClean="0"/>
              <a:t>With 97% of all US Hospitals, And </a:t>
            </a:r>
          </a:p>
          <a:p>
            <a:endParaRPr lang="en-US" b="0" dirty="0" smtClean="0"/>
          </a:p>
          <a:p>
            <a:r>
              <a:rPr lang="en-US" b="0" dirty="0" smtClean="0"/>
              <a:t>92% if all US Doctors and Providers in all 50 states</a:t>
            </a:r>
          </a:p>
          <a:p>
            <a:endParaRPr lang="en-US" b="0" dirty="0" smtClean="0"/>
          </a:p>
          <a:p>
            <a:r>
              <a:rPr lang="en-US" b="0" dirty="0" smtClean="0"/>
              <a:t>And this network applies to BOTH the PPO coverage and the EPO coverage</a:t>
            </a:r>
          </a:p>
          <a:p>
            <a:endParaRPr lang="en-US" b="0" dirty="0" smtClean="0"/>
          </a:p>
          <a:p>
            <a:r>
              <a:rPr lang="en-US" b="0" dirty="0" smtClean="0"/>
              <a:t>This means that full access to providers and full benefits coverage is available to you in all 50 states. So if you are traveling or if your child is away at college there are no limitations. </a:t>
            </a:r>
            <a:endParaRPr lang="en-US" b="0" dirty="0"/>
          </a:p>
        </p:txBody>
      </p:sp>
      <p:sp>
        <p:nvSpPr>
          <p:cNvPr id="4" name="Slide Number Placeholder 3"/>
          <p:cNvSpPr>
            <a:spLocks noGrp="1"/>
          </p:cNvSpPr>
          <p:nvPr>
            <p:ph type="sldNum" sz="quarter" idx="10"/>
          </p:nvPr>
        </p:nvSpPr>
        <p:spPr/>
        <p:txBody>
          <a:bodyPr/>
          <a:lstStyle/>
          <a:p>
            <a:fld id="{D946E933-4C62-4797-8F1E-F8BFD2706A6E}" type="slidenum">
              <a:rPr lang="en-US" smtClean="0"/>
              <a:pPr/>
              <a:t>21</a:t>
            </a:fld>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D946E933-4C62-4797-8F1E-F8BFD2706A6E}" type="slidenum">
              <a:rPr lang="en-US" smtClean="0"/>
              <a:pPr/>
              <a:t>22</a:t>
            </a:fld>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Next, let’s look at the medical coverage – how does the plan work?</a:t>
            </a:r>
          </a:p>
          <a:p>
            <a:endParaRPr lang="en-US" b="0" dirty="0" smtClean="0"/>
          </a:p>
          <a:p>
            <a:r>
              <a:rPr lang="en-US" b="0" dirty="0" smtClean="0"/>
              <a:t>Let’s start with a quick review of the vocabulary </a:t>
            </a:r>
          </a:p>
          <a:p>
            <a:endParaRPr lang="en-US" b="0" dirty="0" smtClean="0"/>
          </a:p>
          <a:p>
            <a:r>
              <a:rPr lang="en-US" b="0" dirty="0" smtClean="0"/>
              <a:t>The PPO has a separate deductible for in-network and out of network care, but honestly, because the Blues network is so big, very few of our members ever need to go out of the network. </a:t>
            </a:r>
          </a:p>
        </p:txBody>
      </p:sp>
      <p:sp>
        <p:nvSpPr>
          <p:cNvPr id="4" name="Slide Number Placeholder 3"/>
          <p:cNvSpPr>
            <a:spLocks noGrp="1"/>
          </p:cNvSpPr>
          <p:nvPr>
            <p:ph type="sldNum" sz="quarter" idx="10"/>
          </p:nvPr>
        </p:nvSpPr>
        <p:spPr/>
        <p:txBody>
          <a:bodyPr/>
          <a:lstStyle/>
          <a:p>
            <a:fld id="{D946E933-4C62-4797-8F1E-F8BFD2706A6E}" type="slidenum">
              <a:rPr lang="en-US" smtClean="0"/>
              <a:pPr/>
              <a:t>23</a:t>
            </a:fld>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6913" y="696913"/>
            <a:ext cx="3708400" cy="2085975"/>
          </a:xfrm>
        </p:spPr>
      </p:sp>
      <p:sp>
        <p:nvSpPr>
          <p:cNvPr id="3" name="Notes Placeholder 2"/>
          <p:cNvSpPr>
            <a:spLocks noGrp="1"/>
          </p:cNvSpPr>
          <p:nvPr>
            <p:ph type="body" idx="1"/>
          </p:nvPr>
        </p:nvSpPr>
        <p:spPr>
          <a:xfrm>
            <a:off x="701040" y="2819401"/>
            <a:ext cx="5764107" cy="5780091"/>
          </a:xfrm>
        </p:spPr>
        <p:txBody>
          <a:bodyPr>
            <a:normAutofit lnSpcReduction="10000"/>
          </a:bodyPr>
          <a:lstStyle/>
          <a:p>
            <a:pPr eaLnBrk="1" hangingPunct="1">
              <a:lnSpc>
                <a:spcPct val="100000"/>
              </a:lnSpc>
            </a:pPr>
            <a:r>
              <a:rPr lang="en-US" sz="1400" dirty="0" smtClean="0">
                <a:cs typeface="Arial" charset="0"/>
              </a:rPr>
              <a:t>So here’s a high level look at the Board’s PPO and EPO coverage's. You have a more detailed chart in your folders. </a:t>
            </a:r>
          </a:p>
          <a:p>
            <a:pPr eaLnBrk="1" hangingPunct="1">
              <a:lnSpc>
                <a:spcPct val="100000"/>
              </a:lnSpc>
              <a:buFont typeface="Arial" pitchFamily="34" charset="0"/>
              <a:buChar char="•"/>
            </a:pPr>
            <a:r>
              <a:rPr lang="en-US" sz="1400" dirty="0" smtClean="0">
                <a:cs typeface="Arial" charset="0"/>
              </a:rPr>
              <a:t>Both plans have a $0 </a:t>
            </a:r>
            <a:r>
              <a:rPr lang="en-US" sz="1400" dirty="0" err="1" smtClean="0">
                <a:cs typeface="Arial" charset="0"/>
              </a:rPr>
              <a:t>Copay</a:t>
            </a:r>
            <a:r>
              <a:rPr lang="en-US" sz="1400" dirty="0" smtClean="0">
                <a:cs typeface="Arial" charset="0"/>
              </a:rPr>
              <a:t> for Preventive exams</a:t>
            </a:r>
          </a:p>
          <a:p>
            <a:pPr marL="457200" lvl="2">
              <a:buFont typeface="Arial" pitchFamily="34" charset="0"/>
              <a:buChar char="•"/>
            </a:pPr>
            <a:r>
              <a:rPr lang="en-US" sz="1050" dirty="0" smtClean="0"/>
              <a:t>The Board has a strong commitment to preventive care. Our Plan pays 100% of office visit, lab work, and screening tests for recommended preventive care. </a:t>
            </a:r>
          </a:p>
          <a:p>
            <a:pPr marL="0" lvl="1">
              <a:buFont typeface="Arial" pitchFamily="34" charset="0"/>
              <a:buChar char="•"/>
            </a:pPr>
            <a:r>
              <a:rPr lang="en-US" sz="1400" dirty="0" smtClean="0">
                <a:cs typeface="Arial" charset="0"/>
              </a:rPr>
              <a:t>Next, I’d like to draw your attention to the EAP Benefits (brochure)</a:t>
            </a:r>
          </a:p>
          <a:p>
            <a:pPr eaLnBrk="1" hangingPunct="1">
              <a:lnSpc>
                <a:spcPct val="100000"/>
              </a:lnSpc>
              <a:buFont typeface="Arial" pitchFamily="34" charset="0"/>
              <a:buChar char="•"/>
            </a:pPr>
            <a:r>
              <a:rPr lang="en-US" sz="1400" dirty="0" smtClean="0">
                <a:cs typeface="Arial" charset="0"/>
              </a:rPr>
              <a:t>New for 2017 is a Telemedicine Benefit</a:t>
            </a:r>
          </a:p>
          <a:p>
            <a:pPr eaLnBrk="1" hangingPunct="1">
              <a:lnSpc>
                <a:spcPct val="100000"/>
              </a:lnSpc>
              <a:buFont typeface="Arial" pitchFamily="34" charset="0"/>
              <a:buChar char="•"/>
            </a:pPr>
            <a:r>
              <a:rPr lang="en-US" sz="1400" dirty="0" smtClean="0">
                <a:cs typeface="Arial" charset="0"/>
              </a:rPr>
              <a:t>Office Visit </a:t>
            </a:r>
            <a:r>
              <a:rPr lang="en-US" sz="1400" dirty="0" err="1" smtClean="0">
                <a:cs typeface="Arial" charset="0"/>
              </a:rPr>
              <a:t>Copays</a:t>
            </a:r>
            <a:r>
              <a:rPr lang="en-US" sz="1400" dirty="0" smtClean="0">
                <a:cs typeface="Arial" charset="0"/>
              </a:rPr>
              <a:t> …</a:t>
            </a:r>
          </a:p>
          <a:p>
            <a:pPr eaLnBrk="1" hangingPunct="1">
              <a:lnSpc>
                <a:spcPct val="100000"/>
              </a:lnSpc>
              <a:buFont typeface="Arial" pitchFamily="34" charset="0"/>
              <a:buChar char="•"/>
            </a:pPr>
            <a:r>
              <a:rPr lang="en-US" sz="1400" dirty="0" smtClean="0">
                <a:cs typeface="Arial" charset="0"/>
              </a:rPr>
              <a:t>Vision Exam Benefit …</a:t>
            </a:r>
          </a:p>
          <a:p>
            <a:pPr eaLnBrk="1" hangingPunct="1">
              <a:lnSpc>
                <a:spcPct val="100000"/>
              </a:lnSpc>
              <a:buFont typeface="Arial" pitchFamily="34" charset="0"/>
              <a:buChar char="•"/>
            </a:pPr>
            <a:r>
              <a:rPr lang="en-US" sz="1400" dirty="0" smtClean="0">
                <a:cs typeface="Arial" charset="0"/>
              </a:rPr>
              <a:t>Network Deductibles</a:t>
            </a:r>
          </a:p>
          <a:p>
            <a:pPr lvl="1">
              <a:buFont typeface="Arial" pitchFamily="34" charset="0"/>
              <a:buChar char="•"/>
            </a:pPr>
            <a:r>
              <a:rPr lang="en-US" sz="1050" dirty="0" smtClean="0">
                <a:cs typeface="Arial" charset="0"/>
              </a:rPr>
              <a:t>A unique feature of the Board’s PPO Plan is that Deductibles and the Out of Pocket maximums </a:t>
            </a:r>
            <a:r>
              <a:rPr lang="en-US" sz="1050" u="sng" dirty="0" smtClean="0">
                <a:cs typeface="Arial" charset="0"/>
              </a:rPr>
              <a:t>vary</a:t>
            </a:r>
            <a:r>
              <a:rPr lang="en-US" sz="1050" dirty="0" smtClean="0">
                <a:cs typeface="Arial" charset="0"/>
              </a:rPr>
              <a:t> with salary.</a:t>
            </a:r>
          </a:p>
          <a:p>
            <a:pPr lvl="1">
              <a:buFont typeface="Arial" pitchFamily="34" charset="0"/>
              <a:buChar char="•"/>
            </a:pPr>
            <a:r>
              <a:rPr lang="en-US" sz="1050" dirty="0" smtClean="0">
                <a:cs typeface="Arial" charset="0"/>
              </a:rPr>
              <a:t>This reflects a basic Presbyterian social justice concept – one that we call “Community Nature”:</a:t>
            </a:r>
          </a:p>
          <a:p>
            <a:pPr lvl="1">
              <a:buFont typeface="Arial" pitchFamily="34" charset="0"/>
              <a:buChar char="•"/>
            </a:pPr>
            <a:r>
              <a:rPr lang="en-US" sz="1050" dirty="0" smtClean="0">
                <a:cs typeface="Arial" charset="0"/>
              </a:rPr>
              <a:t>“To those for whom more is given, more is expected.” </a:t>
            </a:r>
          </a:p>
          <a:p>
            <a:pPr lvl="1">
              <a:buFont typeface="Arial" pitchFamily="34" charset="0"/>
              <a:buChar char="•"/>
            </a:pPr>
            <a:r>
              <a:rPr lang="en-US" sz="1050" dirty="0" smtClean="0">
                <a:cs typeface="Arial" charset="0"/>
              </a:rPr>
              <a:t>So your PPO deductible and out of pocket costs vary according to your means</a:t>
            </a:r>
          </a:p>
          <a:p>
            <a:pPr lvl="1">
              <a:buFont typeface="Arial" pitchFamily="34" charset="0"/>
              <a:buChar char="•"/>
            </a:pPr>
            <a:r>
              <a:rPr lang="en-US" sz="1050" dirty="0" smtClean="0">
                <a:cs typeface="Arial" charset="0"/>
              </a:rPr>
              <a:t>EPO has a flat $2,000 deductible for all</a:t>
            </a:r>
          </a:p>
          <a:p>
            <a:pPr eaLnBrk="1" hangingPunct="1">
              <a:lnSpc>
                <a:spcPct val="100000"/>
              </a:lnSpc>
              <a:buFont typeface="Arial" pitchFamily="34" charset="0"/>
              <a:buChar char="•"/>
            </a:pPr>
            <a:r>
              <a:rPr lang="en-US" sz="1400" dirty="0" smtClean="0">
                <a:cs typeface="Arial" charset="0"/>
              </a:rPr>
              <a:t>Both plans have 20% member coinsurance for higher level services</a:t>
            </a:r>
          </a:p>
          <a:p>
            <a:pPr eaLnBrk="1" hangingPunct="1">
              <a:lnSpc>
                <a:spcPct val="100000"/>
              </a:lnSpc>
              <a:buFont typeface="Arial" pitchFamily="34" charset="0"/>
              <a:buChar char="•"/>
            </a:pPr>
            <a:r>
              <a:rPr lang="en-US" sz="1400" dirty="0" smtClean="0">
                <a:cs typeface="Arial" charset="0"/>
              </a:rPr>
              <a:t>For instance, Emergency Room Care, Inpatient hospital stays and out patient surgery would all be subject to deductible and then 20% member paid coinsurance.</a:t>
            </a:r>
          </a:p>
          <a:p>
            <a:pPr eaLnBrk="1" hangingPunct="1">
              <a:lnSpc>
                <a:spcPct val="100000"/>
              </a:lnSpc>
              <a:buFont typeface="Arial" pitchFamily="34" charset="0"/>
              <a:buChar char="•"/>
            </a:pPr>
            <a:r>
              <a:rPr lang="en-US" sz="1400" dirty="0" smtClean="0">
                <a:cs typeface="Arial" charset="0"/>
              </a:rPr>
              <a:t>And only the PPO has out of network medical coverage. That care is covered at a member paid 40% coinsurance after the </a:t>
            </a:r>
            <a:r>
              <a:rPr lang="en-US" sz="1400" dirty="0" err="1" smtClean="0">
                <a:cs typeface="Arial" charset="0"/>
              </a:rPr>
              <a:t>deductiblee</a:t>
            </a:r>
            <a:endParaRPr lang="en-US" sz="1400" dirty="0" smtClean="0">
              <a:cs typeface="Arial" charset="0"/>
            </a:endParaRPr>
          </a:p>
          <a:p>
            <a:pPr eaLnBrk="1" hangingPunct="1">
              <a:lnSpc>
                <a:spcPct val="100000"/>
              </a:lnSpc>
              <a:buFont typeface="Arial" pitchFamily="34" charset="0"/>
              <a:buChar char="•"/>
            </a:pPr>
            <a:r>
              <a:rPr lang="en-US" sz="1400" dirty="0" smtClean="0">
                <a:cs typeface="Arial" charset="0"/>
              </a:rPr>
              <a:t>Also unique to the PPO is a Hearing Aid benefit and Infertility treatments. </a:t>
            </a:r>
          </a:p>
          <a:p>
            <a:pPr eaLnBrk="1" hangingPunct="1">
              <a:lnSpc>
                <a:spcPct val="100000"/>
              </a:lnSpc>
              <a:buFont typeface="Arial" pitchFamily="34" charset="0"/>
              <a:buChar char="•"/>
            </a:pPr>
            <a:r>
              <a:rPr lang="en-US" sz="1400" dirty="0" smtClean="0">
                <a:cs typeface="Arial" charset="0"/>
              </a:rPr>
              <a:t>Refer to the chart for more details.  	</a:t>
            </a:r>
          </a:p>
          <a:p>
            <a:endParaRPr lang="en-US" dirty="0"/>
          </a:p>
        </p:txBody>
      </p:sp>
      <p:sp>
        <p:nvSpPr>
          <p:cNvPr id="4" name="Slide Number Placeholder 3"/>
          <p:cNvSpPr>
            <a:spLocks noGrp="1"/>
          </p:cNvSpPr>
          <p:nvPr>
            <p:ph type="sldNum" sz="quarter" idx="10"/>
          </p:nvPr>
        </p:nvSpPr>
        <p:spPr/>
        <p:txBody>
          <a:bodyPr/>
          <a:lstStyle/>
          <a:p>
            <a:fld id="{D946E933-4C62-4797-8F1E-F8BFD2706A6E}" type="slidenum">
              <a:rPr lang="en-US" smtClean="0"/>
              <a:pPr/>
              <a:t>24</a:t>
            </a:fld>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1488" y="696913"/>
            <a:ext cx="5640387" cy="3171825"/>
          </a:xfrm>
        </p:spPr>
      </p:sp>
      <p:sp>
        <p:nvSpPr>
          <p:cNvPr id="3" name="Notes Placeholder 2"/>
          <p:cNvSpPr>
            <a:spLocks noGrp="1"/>
          </p:cNvSpPr>
          <p:nvPr>
            <p:ph type="body" idx="1"/>
          </p:nvPr>
        </p:nvSpPr>
        <p:spPr>
          <a:xfrm>
            <a:off x="701040" y="3886201"/>
            <a:ext cx="5608320" cy="4713290"/>
          </a:xfrm>
        </p:spPr>
        <p:txBody>
          <a:bodyPr>
            <a:normAutofit fontScale="85000" lnSpcReduction="10000"/>
          </a:bodyPr>
          <a:lstStyle/>
          <a:p>
            <a:pPr>
              <a:defRPr/>
            </a:pPr>
            <a:r>
              <a:rPr lang="en-US" b="1" dirty="0" smtClean="0"/>
              <a:t>The PPO deductible chart is very busy but it illustrates that concept of community nature. </a:t>
            </a:r>
          </a:p>
          <a:p>
            <a:pPr>
              <a:defRPr/>
            </a:pPr>
            <a:endParaRPr lang="en-US" b="1" dirty="0" smtClean="0"/>
          </a:p>
          <a:p>
            <a:pPr>
              <a:defRPr/>
            </a:pPr>
            <a:r>
              <a:rPr lang="en-US" b="1" dirty="0" smtClean="0"/>
              <a:t>The best way to read this chart is to find your salary range and just look at that line:</a:t>
            </a:r>
          </a:p>
          <a:p>
            <a:pPr>
              <a:defRPr/>
            </a:pPr>
            <a:endParaRPr lang="en-US" b="1" dirty="0" smtClean="0"/>
          </a:p>
          <a:p>
            <a:pPr>
              <a:defRPr/>
            </a:pPr>
            <a:r>
              <a:rPr lang="en-US" b="1" dirty="0" smtClean="0"/>
              <a:t>Deductible</a:t>
            </a:r>
          </a:p>
          <a:p>
            <a:pPr>
              <a:defRPr/>
            </a:pPr>
            <a:r>
              <a:rPr lang="en-US" dirty="0" smtClean="0"/>
              <a:t>As I said, Medical deductibles are based on salary </a:t>
            </a:r>
            <a:r>
              <a:rPr lang="en-US" u="sng" dirty="0" smtClean="0"/>
              <a:t>and</a:t>
            </a:r>
            <a:r>
              <a:rPr lang="en-US" dirty="0" smtClean="0"/>
              <a:t> whether you met the Call to Health in the prior year: </a:t>
            </a:r>
          </a:p>
          <a:p>
            <a:pPr>
              <a:lnSpc>
                <a:spcPct val="100000"/>
              </a:lnSpc>
            </a:pPr>
            <a:endParaRPr lang="en-US" b="1" dirty="0" smtClean="0"/>
          </a:p>
          <a:p>
            <a:pPr>
              <a:lnSpc>
                <a:spcPct val="100000"/>
              </a:lnSpc>
            </a:pPr>
            <a:r>
              <a:rPr lang="en-US" b="1" dirty="0" smtClean="0"/>
              <a:t>The standard In-Network Deductible is 1.5% </a:t>
            </a:r>
            <a:r>
              <a:rPr lang="en-US" dirty="0" smtClean="0"/>
              <a:t>of effective salary for the member and if they have a family, +1.5% of effective salary for the rest of the family. </a:t>
            </a:r>
          </a:p>
          <a:p>
            <a:pPr>
              <a:lnSpc>
                <a:spcPct val="100000"/>
              </a:lnSpc>
            </a:pPr>
            <a:r>
              <a:rPr lang="en-US" dirty="0" smtClean="0"/>
              <a:t>If you meet the </a:t>
            </a:r>
            <a:r>
              <a:rPr lang="en-US" b="1" dirty="0" smtClean="0"/>
              <a:t>Call to Health</a:t>
            </a:r>
            <a:r>
              <a:rPr lang="en-US" dirty="0" smtClean="0"/>
              <a:t>, the Member and Family deductibles are 1.0% of salary for each</a:t>
            </a:r>
          </a:p>
          <a:p>
            <a:pPr>
              <a:lnSpc>
                <a:spcPct val="100000"/>
              </a:lnSpc>
            </a:pPr>
            <a:r>
              <a:rPr lang="en-US" b="1" dirty="0" smtClean="0"/>
              <a:t>For out of Network services </a:t>
            </a:r>
            <a:r>
              <a:rPr lang="en-US" dirty="0" smtClean="0"/>
              <a:t>– Deductibles are </a:t>
            </a:r>
            <a:r>
              <a:rPr lang="en-US" b="1" dirty="0" smtClean="0"/>
              <a:t>2.5% </a:t>
            </a:r>
            <a:r>
              <a:rPr lang="en-US" dirty="0" smtClean="0"/>
              <a:t>of effective salary</a:t>
            </a:r>
          </a:p>
          <a:p>
            <a:pPr>
              <a:lnSpc>
                <a:spcPct val="100000"/>
              </a:lnSpc>
            </a:pPr>
            <a:endParaRPr lang="en-US" dirty="0" smtClean="0"/>
          </a:p>
          <a:p>
            <a:pPr>
              <a:lnSpc>
                <a:spcPct val="100000"/>
              </a:lnSpc>
            </a:pPr>
            <a:r>
              <a:rPr lang="en-US" b="1" i="1" dirty="0" smtClean="0"/>
              <a:t>Copayment is 20% In Network</a:t>
            </a:r>
          </a:p>
          <a:p>
            <a:pPr>
              <a:lnSpc>
                <a:spcPct val="100000"/>
              </a:lnSpc>
            </a:pPr>
            <a:r>
              <a:rPr lang="en-US" i="1" dirty="0" smtClean="0"/>
              <a:t>After network deductible is met, the member pays </a:t>
            </a:r>
            <a:r>
              <a:rPr lang="en-US" b="1" i="1" dirty="0" smtClean="0"/>
              <a:t>20%</a:t>
            </a:r>
            <a:r>
              <a:rPr lang="en-US" i="1" dirty="0" smtClean="0"/>
              <a:t> copayment for eligible in  network services. These copayments also accumulate toward an annual copayment limit. </a:t>
            </a:r>
          </a:p>
          <a:p>
            <a:pPr>
              <a:lnSpc>
                <a:spcPct val="100000"/>
              </a:lnSpc>
            </a:pPr>
            <a:r>
              <a:rPr lang="en-US" i="1" dirty="0" smtClean="0"/>
              <a:t>After the member has paid 5% of effective salary in copayments, the Board pays 100% of their eligible network costs.</a:t>
            </a:r>
          </a:p>
          <a:p>
            <a:pPr>
              <a:lnSpc>
                <a:spcPct val="100000"/>
              </a:lnSpc>
            </a:pPr>
            <a:r>
              <a:rPr lang="en-US" b="1" i="1" dirty="0" smtClean="0"/>
              <a:t>Out-of-Network Copayment is 40%</a:t>
            </a:r>
          </a:p>
          <a:p>
            <a:r>
              <a:rPr lang="en-US" i="1" dirty="0" smtClean="0"/>
              <a:t>After out-of-network deductible is met, the member pays </a:t>
            </a:r>
            <a:r>
              <a:rPr lang="en-US" b="1" i="1" dirty="0" smtClean="0"/>
              <a:t>40% </a:t>
            </a:r>
            <a:r>
              <a:rPr lang="en-US" i="1" dirty="0" smtClean="0"/>
              <a:t>copayment for eligible out-of-network services. Just as it does with in network, this counts toward copayment limit. After the member has paid 15% of effective salary in copayments, the Board pays 100% of eligible costs.</a:t>
            </a:r>
          </a:p>
          <a:p>
            <a:endParaRPr lang="en-US" b="1" dirty="0" smtClean="0"/>
          </a:p>
          <a:p>
            <a:r>
              <a:rPr lang="en-US" b="1" i="1" dirty="0" smtClean="0"/>
              <a:t>Your maximum out of pocket costs also vary with salary. </a:t>
            </a:r>
          </a:p>
          <a:p>
            <a:endParaRPr lang="en-US" dirty="0"/>
          </a:p>
        </p:txBody>
      </p:sp>
      <p:sp>
        <p:nvSpPr>
          <p:cNvPr id="4" name="Slide Number Placeholder 3"/>
          <p:cNvSpPr>
            <a:spLocks noGrp="1"/>
          </p:cNvSpPr>
          <p:nvPr>
            <p:ph type="sldNum" sz="quarter" idx="10"/>
          </p:nvPr>
        </p:nvSpPr>
        <p:spPr/>
        <p:txBody>
          <a:bodyPr/>
          <a:lstStyle/>
          <a:p>
            <a:fld id="{D946E933-4C62-4797-8F1E-F8BFD2706A6E}" type="slidenum">
              <a:rPr lang="en-US" smtClean="0"/>
              <a:pPr/>
              <a:t>25</a:t>
            </a:fld>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EPO has a more conventional, flat deductible amount of $2,000 for an individual; reduced to $1,500 if they meet the Call to Health. </a:t>
            </a:r>
          </a:p>
          <a:p>
            <a:r>
              <a:rPr lang="en-US" dirty="0" smtClean="0"/>
              <a:t>And  an individual copayment maximum of $7,150. So there is significantly greater risk exposure in this plan. </a:t>
            </a:r>
            <a:endParaRPr lang="en-US" dirty="0"/>
          </a:p>
        </p:txBody>
      </p:sp>
      <p:sp>
        <p:nvSpPr>
          <p:cNvPr id="4" name="Slide Number Placeholder 3"/>
          <p:cNvSpPr>
            <a:spLocks noGrp="1"/>
          </p:cNvSpPr>
          <p:nvPr>
            <p:ph type="sldNum" sz="quarter" idx="10"/>
          </p:nvPr>
        </p:nvSpPr>
        <p:spPr/>
        <p:txBody>
          <a:bodyPr/>
          <a:lstStyle/>
          <a:p>
            <a:fld id="{D946E933-4C62-4797-8F1E-F8BFD2706A6E}" type="slidenum">
              <a:rPr lang="en-US" smtClean="0"/>
              <a:pPr/>
              <a:t>26</a:t>
            </a:fld>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smtClean="0"/>
              <a:t>At the Board, we really believe in Preventive care and have been promoting preventive medicine for years. Long before it became a requirement under </a:t>
            </a:r>
            <a:r>
              <a:rPr lang="en-US" b="0" baseline="0" dirty="0" err="1" smtClean="0"/>
              <a:t>Obamacare</a:t>
            </a:r>
            <a:r>
              <a:rPr lang="en-US" b="0" baseline="0" dirty="0" smtClean="0"/>
              <a:t>. </a:t>
            </a:r>
          </a:p>
          <a:p>
            <a:endParaRPr lang="en-US" b="0" dirty="0" smtClean="0"/>
          </a:p>
          <a:p>
            <a:r>
              <a:rPr lang="en-US" b="0" baseline="0" dirty="0" smtClean="0"/>
              <a:t>We see health as a gift </a:t>
            </a:r>
            <a:r>
              <a:rPr lang="en-US" b="0" dirty="0" smtClean="0"/>
              <a:t>f</a:t>
            </a:r>
            <a:r>
              <a:rPr lang="en-US" b="0" baseline="0" dirty="0" smtClean="0"/>
              <a:t>rom God and we believe that we all have an obligation to be good stewards of the blessing of health</a:t>
            </a:r>
          </a:p>
          <a:p>
            <a:endParaRPr lang="en-US" b="0" baseline="0" dirty="0" smtClean="0"/>
          </a:p>
          <a:p>
            <a:r>
              <a:rPr lang="en-US" b="0" baseline="0" dirty="0" smtClean="0"/>
              <a:t>From a preventive perspective, our plan covers more services, more frequently than required  by law</a:t>
            </a:r>
          </a:p>
          <a:p>
            <a:endParaRPr lang="en-US" b="0" baseline="0" dirty="0" smtClean="0"/>
          </a:p>
          <a:p>
            <a:r>
              <a:rPr lang="en-US" b="0" baseline="0" dirty="0" smtClean="0"/>
              <a:t>For example, if you ever had a suspicious mammogram – all future mammograms are considered diagnostic and will no longer fall under the 100% coverage.  </a:t>
            </a:r>
          </a:p>
          <a:p>
            <a:r>
              <a:rPr lang="en-US" b="0" dirty="0" smtClean="0"/>
              <a:t>With the Board, that’s not the case. At least one mammogram every year is covered at 1</a:t>
            </a:r>
            <a:r>
              <a:rPr lang="en-US" b="0" baseline="0" dirty="0" smtClean="0"/>
              <a:t>00% no matter what your medical history. </a:t>
            </a:r>
          </a:p>
          <a:p>
            <a:endParaRPr lang="en-US" b="0" dirty="0" smtClean="0"/>
          </a:p>
          <a:p>
            <a:r>
              <a:rPr lang="en-US" b="0" dirty="0" smtClean="0"/>
              <a:t>So all preventive care, immunizations, flu shots, colonoscopy's, etc are covered at 100% with no member cost-sharing. </a:t>
            </a:r>
            <a:endParaRPr lang="en-US" b="0" dirty="0"/>
          </a:p>
        </p:txBody>
      </p:sp>
      <p:sp>
        <p:nvSpPr>
          <p:cNvPr id="4" name="Slide Number Placeholder 3"/>
          <p:cNvSpPr>
            <a:spLocks noGrp="1"/>
          </p:cNvSpPr>
          <p:nvPr>
            <p:ph type="sldNum" sz="quarter" idx="10"/>
          </p:nvPr>
        </p:nvSpPr>
        <p:spPr/>
        <p:txBody>
          <a:bodyPr/>
          <a:lstStyle/>
          <a:p>
            <a:fld id="{D946E933-4C62-4797-8F1E-F8BFD2706A6E}" type="slidenum">
              <a:rPr lang="en-US" smtClean="0"/>
              <a:pPr/>
              <a:t>27</a:t>
            </a:fld>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8925" y="838200"/>
            <a:ext cx="6199188" cy="3486150"/>
          </a:xfrm>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We see the Call to Health as the member’s opportunity - </a:t>
            </a:r>
            <a:r>
              <a:rPr lang="en-US" u="sng" dirty="0" smtClean="0"/>
              <a:t>your</a:t>
            </a:r>
            <a:r>
              <a:rPr lang="en-US" dirty="0" smtClean="0"/>
              <a:t> opportunity - to take positive health actions in year 1 and save money on medical deductible costs in year 2 – for you and your family.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This is the member’s opportunity to </a:t>
            </a:r>
            <a:r>
              <a:rPr lang="en-US" u="sng" dirty="0" smtClean="0"/>
              <a:t>earn</a:t>
            </a:r>
            <a:r>
              <a:rPr lang="en-US" dirty="0" smtClean="0"/>
              <a:t> lower deductibles </a:t>
            </a:r>
            <a:r>
              <a:rPr lang="en-US" u="sng" dirty="0" smtClean="0"/>
              <a:t>and</a:t>
            </a:r>
            <a:r>
              <a:rPr lang="en-US" dirty="0" smtClean="0"/>
              <a:t> improve your health.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BEA377B-0BC3-435E-967C-344EC3241B02}" type="slidenum">
              <a:rPr lang="en-US" smtClean="0">
                <a:solidFill>
                  <a:prstClr val="black"/>
                </a:solidFill>
              </a:rPr>
              <a:pPr/>
              <a:t>28</a:t>
            </a:fld>
            <a:endParaRPr lang="en-US">
              <a:solidFill>
                <a:prstClr val="black"/>
              </a:solidFill>
            </a:endParaRPr>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267201"/>
            <a:ext cx="5608320" cy="4332290"/>
          </a:xfrm>
        </p:spPr>
        <p:txBody>
          <a:bodyPr>
            <a:normAutofit fontScale="85000" lnSpcReduction="20000"/>
          </a:bodyPr>
          <a:lstStyle/>
          <a:p>
            <a:r>
              <a:rPr lang="en-US" b="0" dirty="0" smtClean="0"/>
              <a:t>The PPO and EPO drug programs are very similar.  </a:t>
            </a:r>
            <a:r>
              <a:rPr lang="en-US" b="0" u="sng" dirty="0" smtClean="0"/>
              <a:t>Both</a:t>
            </a:r>
            <a:r>
              <a:rPr lang="en-US" b="0" dirty="0" smtClean="0"/>
              <a:t> plans </a:t>
            </a:r>
            <a:r>
              <a:rPr lang="en-US" b="0" u="sng" dirty="0" smtClean="0"/>
              <a:t>DO NOT </a:t>
            </a:r>
            <a:r>
              <a:rPr lang="en-US" b="0" dirty="0" smtClean="0"/>
              <a:t>have a deductible </a:t>
            </a:r>
          </a:p>
          <a:p>
            <a:endParaRPr lang="en-US" b="0" dirty="0" smtClean="0"/>
          </a:p>
          <a:p>
            <a:r>
              <a:rPr lang="en-US" b="0" dirty="0" smtClean="0"/>
              <a:t>By far, the most favorable pricing is for Generic Drugs. A flat $10 or $12 or less.</a:t>
            </a:r>
          </a:p>
          <a:p>
            <a:r>
              <a:rPr lang="en-US" b="0" dirty="0" smtClean="0"/>
              <a:t>Generic drugs are </a:t>
            </a:r>
            <a:r>
              <a:rPr lang="en-US" b="0" u="sng" dirty="0" smtClean="0"/>
              <a:t>SAFE</a:t>
            </a:r>
            <a:r>
              <a:rPr lang="en-US" b="0" dirty="0" smtClean="0"/>
              <a:t>, they are </a:t>
            </a:r>
            <a:r>
              <a:rPr lang="en-US" b="0" u="sng" dirty="0" smtClean="0"/>
              <a:t>PROVEN &amp; EFFECTIVE</a:t>
            </a:r>
            <a:r>
              <a:rPr lang="en-US" b="0" dirty="0" smtClean="0"/>
              <a:t>; less expensive for YOU and for the PLAN. </a:t>
            </a:r>
          </a:p>
          <a:p>
            <a:endParaRPr lang="en-US" b="0" dirty="0" smtClean="0"/>
          </a:p>
          <a:p>
            <a:pPr>
              <a:defRPr/>
            </a:pPr>
            <a:r>
              <a:rPr lang="en-US" b="0" dirty="0" smtClean="0"/>
              <a:t>But sometimes, a generic drug  is not available to treat certain conditions</a:t>
            </a:r>
          </a:p>
          <a:p>
            <a:pPr>
              <a:defRPr/>
            </a:pPr>
            <a:r>
              <a:rPr lang="en-US" b="0" dirty="0" smtClean="0"/>
              <a:t>OR  a new brand drug comes to market that represents significant medical breakthrough – so of course,  brand drugs are also very important for medical care. </a:t>
            </a:r>
          </a:p>
          <a:p>
            <a:pPr>
              <a:defRPr/>
            </a:pPr>
            <a:endParaRPr lang="en-US" b="0" dirty="0" smtClean="0"/>
          </a:p>
          <a:p>
            <a:pPr>
              <a:defRPr/>
            </a:pPr>
            <a:r>
              <a:rPr lang="en-US" b="0" dirty="0" smtClean="0"/>
              <a:t>Because the </a:t>
            </a:r>
            <a:r>
              <a:rPr lang="en-US" b="0" u="sng" dirty="0" smtClean="0"/>
              <a:t>cost of brand drugs are higher</a:t>
            </a:r>
            <a:r>
              <a:rPr lang="en-US" b="0" dirty="0" smtClean="0"/>
              <a:t>, the member cost share for these drugs is also higher;  Member cost share for brand drugs is:</a:t>
            </a:r>
          </a:p>
          <a:p>
            <a:pPr>
              <a:defRPr/>
            </a:pPr>
            <a:endParaRPr lang="en-US" b="0" dirty="0" smtClean="0"/>
          </a:p>
          <a:p>
            <a:pPr>
              <a:buFont typeface="Arial" pitchFamily="34" charset="0"/>
              <a:buChar char="•"/>
              <a:defRPr/>
            </a:pPr>
            <a:r>
              <a:rPr lang="en-US" b="0" dirty="0" smtClean="0"/>
              <a:t>30% and 35% for the Brand Formulary drugs, subject to a minimum and a maximum. </a:t>
            </a:r>
          </a:p>
          <a:p>
            <a:pPr>
              <a:buFont typeface="Arial" pitchFamily="34" charset="0"/>
              <a:buChar char="•"/>
              <a:defRPr/>
            </a:pPr>
            <a:r>
              <a:rPr lang="en-US" b="0" dirty="0" smtClean="0"/>
              <a:t>You should know that in 2015, the average </a:t>
            </a:r>
            <a:r>
              <a:rPr lang="en-US" b="0" u="sng" dirty="0" smtClean="0"/>
              <a:t>member</a:t>
            </a:r>
            <a:r>
              <a:rPr lang="en-US" b="0" dirty="0" smtClean="0"/>
              <a:t> cost for a brand formulary drug  prescription was $44.</a:t>
            </a:r>
          </a:p>
          <a:p>
            <a:pPr>
              <a:defRPr/>
            </a:pPr>
            <a:r>
              <a:rPr lang="en-US" b="0" dirty="0" smtClean="0"/>
              <a:t>	</a:t>
            </a:r>
          </a:p>
          <a:p>
            <a:pPr>
              <a:defRPr/>
            </a:pPr>
            <a:r>
              <a:rPr lang="en-US" b="0" dirty="0" smtClean="0"/>
              <a:t>There is also 50% coverage for non-Formulary drugs in the PPO, and please note, </a:t>
            </a:r>
          </a:p>
          <a:p>
            <a:pPr>
              <a:defRPr/>
            </a:pPr>
            <a:r>
              <a:rPr lang="en-US" b="0" dirty="0" smtClean="0"/>
              <a:t>The </a:t>
            </a:r>
            <a:r>
              <a:rPr lang="en-US" b="0" u="sng" dirty="0" smtClean="0"/>
              <a:t>EPO does not cover </a:t>
            </a:r>
            <a:r>
              <a:rPr lang="en-US" b="0" dirty="0" smtClean="0"/>
              <a:t>Non-Formulary drugs unless there is a </a:t>
            </a:r>
            <a:r>
              <a:rPr lang="en-US" b="0" u="sng" dirty="0" smtClean="0"/>
              <a:t>strong medical necessity</a:t>
            </a:r>
          </a:p>
          <a:p>
            <a:pPr>
              <a:defRPr/>
            </a:pPr>
            <a:endParaRPr lang="en-US" b="0" dirty="0" smtClean="0"/>
          </a:p>
          <a:p>
            <a:r>
              <a:rPr lang="en-US" b="0" dirty="0" smtClean="0"/>
              <a:t>The Board’s PPO Plan also has an annual family out of pocket maximum of $3,000. Once a family hits the prescription copayment maximum, the rest of your brand formulary and generic prescription drugs for the remainder of the year will be free – so that’s a big plus if you or your family have high Rx drug utilization.</a:t>
            </a:r>
          </a:p>
        </p:txBody>
      </p:sp>
      <p:sp>
        <p:nvSpPr>
          <p:cNvPr id="4" name="Slide Number Placeholder 3"/>
          <p:cNvSpPr>
            <a:spLocks noGrp="1"/>
          </p:cNvSpPr>
          <p:nvPr>
            <p:ph type="sldNum" sz="quarter" idx="10"/>
          </p:nvPr>
        </p:nvSpPr>
        <p:spPr/>
        <p:txBody>
          <a:bodyPr/>
          <a:lstStyle/>
          <a:p>
            <a:fld id="{D946E933-4C62-4797-8F1E-F8BFD2706A6E}" type="slidenum">
              <a:rPr lang="en-US" smtClean="0"/>
              <a:pPr/>
              <a:t>29</a:t>
            </a:fld>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9F2DEF1E-6319-4E17-8DE6-6DA89017824D}" type="slidenum">
              <a:rPr lang="en-US" smtClean="0"/>
              <a:pPr/>
              <a:t>31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believe that </a:t>
            </a:r>
            <a:r>
              <a:rPr lang="en-US" sz="1200" kern="1200" baseline="0" dirty="0" smtClean="0">
                <a:solidFill>
                  <a:schemeClr val="tx1"/>
                </a:solidFill>
                <a:latin typeface="+mn-lt"/>
                <a:ea typeface="+mn-ea"/>
                <a:cs typeface="+mn-cs"/>
              </a:rPr>
              <a:t>benefits considerations, whether at the Board or at mid council or in the local congregation, should be grounded theologically.</a:t>
            </a:r>
            <a:endParaRPr lang="en-US" dirty="0"/>
          </a:p>
        </p:txBody>
      </p:sp>
      <p:sp>
        <p:nvSpPr>
          <p:cNvPr id="4" name="Slide Number Placeholder 3"/>
          <p:cNvSpPr>
            <a:spLocks noGrp="1"/>
          </p:cNvSpPr>
          <p:nvPr>
            <p:ph type="sldNum" sz="quarter" idx="10"/>
          </p:nvPr>
        </p:nvSpPr>
        <p:spPr/>
        <p:txBody>
          <a:bodyPr/>
          <a:lstStyle/>
          <a:p>
            <a:fld id="{9F2DEF1E-6319-4E17-8DE6-6DA89017824D}" type="slidenum">
              <a:rPr lang="en-US" smtClean="0"/>
              <a:pPr/>
              <a:t>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8BCD505-F729-4D00-B3DF-2F854667D1CA}" type="slidenum">
              <a:rPr lang="en-US" smtClean="0"/>
              <a:pPr/>
              <a:t>32</a:t>
            </a:fld>
            <a:endParaRPr lang="en-US"/>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Benefits are founded on God’s desire for wholeness, well being, abundant life</a:t>
            </a:r>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9F2DEF1E-6319-4E17-8DE6-6DA89017824D}" type="slidenum">
              <a:rPr lang="en-US" smtClean="0"/>
              <a:pPr/>
              <a:t>4</a:t>
            </a:fld>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God’s desire is that we should all experience shalom – wholeness.</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9F2DEF1E-6319-4E17-8DE6-6DA89017824D}" type="slidenum">
              <a:rPr lang="en-US" smtClean="0"/>
              <a:pPr/>
              <a:t>5</a:t>
            </a:fld>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Church is committed to working for such wholeness for individuals, communities, and the world; at the heart of its mission</a:t>
            </a:r>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9F2DEF1E-6319-4E17-8DE6-6DA89017824D}" type="slidenum">
              <a:rPr lang="en-US" smtClean="0"/>
              <a:pPr/>
              <a:t>6</a:t>
            </a:fld>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Church has historically committed to just compensation, including benefits</a:t>
            </a:r>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9F2DEF1E-6319-4E17-8DE6-6DA89017824D}" type="slidenum">
              <a:rPr lang="en-US" smtClean="0"/>
              <a:pPr/>
              <a:t>7</a:t>
            </a:fld>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On behalf of the whole PC(USA), the BOP administers a benefits plan and other programs (education, assistance) that promotes, supports and sustains the well being of church workers so that they may give their best gifts to the Church; the health and well being of church workers contributes to the health and wholeness of the Church and its mission</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9F2DEF1E-6319-4E17-8DE6-6DA89017824D}" type="slidenum">
              <a:rPr lang="en-US" smtClean="0"/>
              <a:pPr/>
              <a:t>8</a:t>
            </a:fld>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provision of benefits is holy work</a:t>
            </a:r>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9F2DEF1E-6319-4E17-8DE6-6DA89017824D}" type="slidenum">
              <a:rPr lang="en-US" smtClean="0"/>
              <a:pPr/>
              <a:t>9</a:t>
            </a:fld>
            <a:endParaRPr lang="en-US" dirty="0"/>
          </a:p>
        </p:txBody>
      </p:sp>
      <p:sp>
        <p:nvSpPr>
          <p:cNvPr id="6" name="Date Placeholder 5"/>
          <p:cNvSpPr>
            <a:spLocks noGrp="1"/>
          </p:cNvSpPr>
          <p:nvPr>
            <p:ph type="dt" idx="12"/>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905358-AD5A-4D7C-9AE6-5FCB32967746}"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577916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037FA4-2185-4896-8B0E-7D92FB3874B8}"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211344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835719-1AF9-47F8-B73E-F30152DFA65C}"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3739648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chemeClr val="tx1"/>
        </a:solidFill>
        <a:effectLst/>
      </p:bgPr>
    </p:bg>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1600200"/>
            <a:ext cx="9753600" cy="1828800"/>
          </a:xfrm>
        </p:spPr>
        <p:txBody>
          <a:bodyPr anchor="ctr"/>
          <a:lstStyle>
            <a:lvl1pPr algn="l">
              <a:defRPr cap="none" baseline="0">
                <a:solidFill>
                  <a:schemeClr val="accent1">
                    <a:lumMod val="75000"/>
                  </a:schemeClr>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3657600"/>
            <a:ext cx="9753600" cy="685800"/>
          </a:xfrm>
        </p:spPr>
        <p:txBody>
          <a:bodyPr anchor="ctr">
            <a:normAutofit/>
          </a:bodyPr>
          <a:lstStyle>
            <a:lvl1pPr marL="0" indent="0" algn="l">
              <a:buNone/>
              <a:defRPr sz="3467">
                <a:solidFill>
                  <a:schemeClr val="bg1">
                    <a:lumMod val="75000"/>
                    <a:lumOff val="25000"/>
                  </a:schemeClr>
                </a:solidFill>
              </a:defRPr>
            </a:lvl1pPr>
            <a:lvl2pPr marL="609585" indent="0" algn="ctr">
              <a:buNone/>
            </a:lvl2pPr>
            <a:lvl3pPr marL="1219170" indent="0" algn="ctr">
              <a:buNone/>
            </a:lvl3pPr>
            <a:lvl4pPr marL="1828754" indent="0" algn="ctr">
              <a:buNone/>
            </a:lvl4pPr>
            <a:lvl5pPr marL="2438339" indent="0" algn="ctr">
              <a:buNone/>
            </a:lvl5pPr>
            <a:lvl6pPr marL="3047924" indent="0" algn="ctr">
              <a:buNone/>
            </a:lvl6pPr>
            <a:lvl7pPr marL="3657509" indent="0" algn="ctr">
              <a:buNone/>
            </a:lvl7pPr>
            <a:lvl8pPr marL="4267093" indent="0" algn="ctr">
              <a:buNone/>
            </a:lvl8pPr>
            <a:lvl9pPr marL="4876678" indent="0" algn="ctr">
              <a:buNone/>
            </a:lvl9pPr>
          </a:lstStyle>
          <a:p>
            <a:r>
              <a:rPr kumimoji="0" lang="en-US" smtClean="0"/>
              <a:t>Click to edit Master subtitle style</a:t>
            </a:r>
            <a:endParaRPr kumimoji="0" lang="en-US" dirty="0"/>
          </a:p>
        </p:txBody>
      </p:sp>
      <p:sp>
        <p:nvSpPr>
          <p:cNvPr id="28" name="Date Placeholder 27"/>
          <p:cNvSpPr>
            <a:spLocks noGrp="1"/>
          </p:cNvSpPr>
          <p:nvPr>
            <p:ph type="dt" sz="half" idx="10"/>
          </p:nvPr>
        </p:nvSpPr>
        <p:spPr>
          <a:xfrm>
            <a:off x="3759200" y="6400800"/>
            <a:ext cx="1828800" cy="365760"/>
          </a:xfrm>
        </p:spPr>
        <p:txBody>
          <a:bodyPr>
            <a:noAutofit/>
          </a:bodyPr>
          <a:lstStyle>
            <a:lvl1pPr algn="ctr">
              <a:defRPr sz="1333">
                <a:solidFill>
                  <a:schemeClr val="accent1">
                    <a:lumMod val="75000"/>
                  </a:schemeClr>
                </a:solidFill>
              </a:defRPr>
            </a:lvl1pPr>
          </a:lstStyle>
          <a:p>
            <a:fld id="{B0BBF7AB-CE8A-4A7C-AFD6-058DD97EBD7B}" type="datetime1">
              <a:rPr lang="en-US" smtClean="0"/>
              <a:pPr/>
              <a:t>12/2/2016</a:t>
            </a:fld>
            <a:endParaRPr lang="en-US" dirty="0"/>
          </a:p>
        </p:txBody>
      </p:sp>
      <p:sp>
        <p:nvSpPr>
          <p:cNvPr id="17" name="Footer Placeholder 16"/>
          <p:cNvSpPr>
            <a:spLocks noGrp="1"/>
          </p:cNvSpPr>
          <p:nvPr>
            <p:ph type="ftr" sz="quarter" idx="11"/>
          </p:nvPr>
        </p:nvSpPr>
        <p:spPr>
          <a:xfrm>
            <a:off x="1219200" y="6400800"/>
            <a:ext cx="2438400" cy="365125"/>
          </a:xfrm>
        </p:spPr>
        <p:txBody>
          <a:bodyPr/>
          <a:lstStyle>
            <a:lvl1pPr algn="l">
              <a:defRPr>
                <a:solidFill>
                  <a:schemeClr val="accent1">
                    <a:lumMod val="75000"/>
                  </a:schemeClr>
                </a:solidFill>
              </a:defRPr>
            </a:lvl1pPr>
          </a:lstStyle>
          <a:p>
            <a:endParaRPr lang="en-US" dirty="0"/>
          </a:p>
        </p:txBody>
      </p:sp>
      <p:sp>
        <p:nvSpPr>
          <p:cNvPr id="29" name="Slide Number Placeholder 28"/>
          <p:cNvSpPr>
            <a:spLocks noGrp="1"/>
          </p:cNvSpPr>
          <p:nvPr>
            <p:ph type="sldNum" sz="quarter" idx="12"/>
          </p:nvPr>
        </p:nvSpPr>
        <p:spPr>
          <a:xfrm>
            <a:off x="5693664" y="6400800"/>
            <a:ext cx="707136" cy="381000"/>
          </a:xfrm>
        </p:spPr>
        <p:txBody>
          <a:bodyPr/>
          <a:lstStyle>
            <a:lvl1pPr>
              <a:defRPr b="0">
                <a:solidFill>
                  <a:schemeClr val="accent1">
                    <a:lumMod val="75000"/>
                  </a:schemeClr>
                </a:solidFill>
              </a:defRPr>
            </a:lvl1pPr>
          </a:lstStyle>
          <a:p>
            <a:fld id="{3E403ED8-D210-4ADA-87C2-482B20289D62}" type="slidenum">
              <a:rPr lang="en-US" smtClean="0"/>
              <a:pPr/>
              <a:t>‹#›</a:t>
            </a:fld>
            <a:endParaRPr lang="en-US" dirty="0"/>
          </a:p>
        </p:txBody>
      </p:sp>
      <p:sp>
        <p:nvSpPr>
          <p:cNvPr id="19" name="Rectangle 18"/>
          <p:cNvSpPr/>
          <p:nvPr/>
        </p:nvSpPr>
        <p:spPr>
          <a:xfrm>
            <a:off x="0" y="0"/>
            <a:ext cx="304800" cy="4572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1" name="Rectangle 20"/>
          <p:cNvSpPr/>
          <p:nvPr/>
        </p:nvSpPr>
        <p:spPr>
          <a:xfrm>
            <a:off x="0" y="609600"/>
            <a:ext cx="304800" cy="6256339"/>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pic>
        <p:nvPicPr>
          <p:cNvPr id="10" name="Picture 9" descr="TBoP_CorpLogo_horiz_web.jpg"/>
          <p:cNvPicPr>
            <a:picLocks noChangeAspect="1"/>
          </p:cNvPicPr>
          <p:nvPr/>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576706205"/>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 Slide Photo">
    <p:bg>
      <p:bgPr>
        <a:solidFill>
          <a:schemeClr val="bg1"/>
        </a:solidFill>
        <a:effectLst/>
      </p:bgPr>
    </p:bg>
    <p:spTree>
      <p:nvGrpSpPr>
        <p:cNvPr id="1" name=""/>
        <p:cNvGrpSpPr/>
        <p:nvPr/>
      </p:nvGrpSpPr>
      <p:grpSpPr>
        <a:xfrm>
          <a:off x="0" y="0"/>
          <a:ext cx="0" cy="0"/>
          <a:chOff x="0" y="0"/>
          <a:chExt cx="0" cy="0"/>
        </a:xfrm>
      </p:grpSpPr>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12" name="Date Placeholder 11"/>
          <p:cNvSpPr>
            <a:spLocks noGrp="1"/>
          </p:cNvSpPr>
          <p:nvPr>
            <p:ph type="dt" sz="half" idx="10"/>
          </p:nvPr>
        </p:nvSpPr>
        <p:spPr>
          <a:xfrm>
            <a:off x="3860800" y="6400800"/>
            <a:ext cx="1727200" cy="365760"/>
          </a:xfrm>
        </p:spPr>
        <p:txBody>
          <a:bodyPr rtlCol="0"/>
          <a:lstStyle>
            <a:lvl1pPr algn="ctr">
              <a:defRPr sz="1333">
                <a:solidFill>
                  <a:schemeClr val="tx1">
                    <a:lumMod val="85000"/>
                    <a:lumOff val="15000"/>
                  </a:schemeClr>
                </a:solidFill>
              </a:defRPr>
            </a:lvl1pPr>
          </a:lstStyle>
          <a:p>
            <a:fld id="{19C38AE5-A54D-4B05-A1A0-3B1B1A69DEED}" type="datetime1">
              <a:rPr lang="en-US" smtClean="0"/>
              <a:pPr/>
              <a:t>12/2/2016</a:t>
            </a:fld>
            <a:endParaRPr lang="en-US" dirty="0"/>
          </a:p>
        </p:txBody>
      </p:sp>
      <p:sp>
        <p:nvSpPr>
          <p:cNvPr id="13" name="Slide Number Placeholder 12"/>
          <p:cNvSpPr>
            <a:spLocks noGrp="1"/>
          </p:cNvSpPr>
          <p:nvPr>
            <p:ph type="sldNum" sz="quarter" idx="11"/>
          </p:nvPr>
        </p:nvSpPr>
        <p:spPr>
          <a:xfrm>
            <a:off x="5689600" y="6400800"/>
            <a:ext cx="707136" cy="365760"/>
          </a:xfrm>
        </p:spPr>
        <p:txBody>
          <a:bodyPr rtlCol="0"/>
          <a:lstStyle>
            <a:lvl1pPr>
              <a:defRPr sz="1333" b="0">
                <a:solidFill>
                  <a:schemeClr val="tx1">
                    <a:lumMod val="85000"/>
                    <a:lumOff val="15000"/>
                  </a:schemeClr>
                </a:solidFill>
              </a:defRPr>
            </a:lvl1pPr>
          </a:lstStyle>
          <a:p>
            <a:fld id="{3E403ED8-D210-4ADA-87C2-482B20289D62}" type="slidenum">
              <a:rPr lang="en-US" smtClean="0"/>
              <a:pPr/>
              <a:t>‹#›</a:t>
            </a:fld>
            <a:endParaRPr lang="en-US" dirty="0"/>
          </a:p>
        </p:txBody>
      </p:sp>
      <p:sp>
        <p:nvSpPr>
          <p:cNvPr id="14" name="Footer Placeholder 13"/>
          <p:cNvSpPr>
            <a:spLocks noGrp="1"/>
          </p:cNvSpPr>
          <p:nvPr>
            <p:ph type="ftr" sz="quarter" idx="12"/>
          </p:nvPr>
        </p:nvSpPr>
        <p:spPr>
          <a:xfrm>
            <a:off x="203200" y="6400800"/>
            <a:ext cx="3556000" cy="365125"/>
          </a:xfrm>
        </p:spPr>
        <p:txBody>
          <a:bodyPr rtlCol="0"/>
          <a:lstStyle>
            <a:lvl1pPr>
              <a:defRPr>
                <a:solidFill>
                  <a:schemeClr val="tx1">
                    <a:lumMod val="85000"/>
                    <a:lumOff val="15000"/>
                  </a:schemeClr>
                </a:solidFill>
              </a:defRPr>
            </a:lvl1pPr>
          </a:lstStyle>
          <a:p>
            <a:endParaRPr lang="en-US" dirty="0"/>
          </a:p>
        </p:txBody>
      </p:sp>
      <p:sp>
        <p:nvSpPr>
          <p:cNvPr id="3" name="Picture Placeholder 2"/>
          <p:cNvSpPr>
            <a:spLocks noGrp="1"/>
          </p:cNvSpPr>
          <p:nvPr>
            <p:ph type="pic" idx="1"/>
          </p:nvPr>
        </p:nvSpPr>
        <p:spPr>
          <a:xfrm>
            <a:off x="0" y="0"/>
            <a:ext cx="12192000" cy="6172200"/>
          </a:xfrm>
          <a:solidFill>
            <a:schemeClr val="accent1">
              <a:tint val="40000"/>
            </a:schemeClr>
          </a:solidFill>
          <a:ln>
            <a:noFill/>
          </a:ln>
        </p:spPr>
        <p:txBody>
          <a:bodyPr/>
          <a:lstStyle>
            <a:lvl1pPr marL="0" indent="0">
              <a:buNone/>
              <a:defRPr sz="4267"/>
            </a:lvl1pPr>
          </a:lstStyle>
          <a:p>
            <a:r>
              <a:rPr kumimoji="0" lang="en-US" dirty="0" smtClean="0"/>
              <a:t>Click icon to add picture</a:t>
            </a:r>
            <a:endParaRPr kumimoji="0" lang="en-US" dirty="0"/>
          </a:p>
        </p:txBody>
      </p:sp>
      <p:sp>
        <p:nvSpPr>
          <p:cNvPr id="18" name="Rectangle 17"/>
          <p:cNvSpPr/>
          <p:nvPr/>
        </p:nvSpPr>
        <p:spPr>
          <a:xfrm>
            <a:off x="0" y="1981200"/>
            <a:ext cx="12192000" cy="22860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1219200" y="3429000"/>
            <a:ext cx="9753600" cy="685800"/>
          </a:xfrm>
        </p:spPr>
        <p:txBody>
          <a:bodyPr anchor="ctr"/>
          <a:lstStyle>
            <a:lvl1pPr algn="l">
              <a:buNone/>
              <a:defRPr sz="3733" b="0">
                <a:solidFill>
                  <a:schemeClr val="tx1">
                    <a:lumMod val="85000"/>
                    <a:lumOff val="15000"/>
                  </a:schemeClr>
                </a:solidFill>
              </a:defRPr>
            </a:lvl1pPr>
          </a:lstStyle>
          <a:p>
            <a:r>
              <a:rPr kumimoji="0" lang="en-US" smtClean="0"/>
              <a:t>Click to edit Master title style</a:t>
            </a:r>
            <a:endParaRPr kumimoji="0" lang="en-US"/>
          </a:p>
        </p:txBody>
      </p:sp>
      <p:sp>
        <p:nvSpPr>
          <p:cNvPr id="17" name="Title 7"/>
          <p:cNvSpPr txBox="1">
            <a:spLocks/>
          </p:cNvSpPr>
          <p:nvPr/>
        </p:nvSpPr>
        <p:spPr>
          <a:xfrm>
            <a:off x="1219200" y="1600200"/>
            <a:ext cx="9753600" cy="1828800"/>
          </a:xfrm>
          <a:prstGeom prst="rect">
            <a:avLst/>
          </a:prstGeom>
        </p:spPr>
        <p:txBody>
          <a:bodyPr vert="horz" anchor="ctr">
            <a:normAutofit/>
          </a:bodyPr>
          <a:lstStyle>
            <a:lvl1pPr algn="l">
              <a:defRPr cap="none" baseline="0">
                <a:solidFill>
                  <a:schemeClr val="accent1">
                    <a:lumMod val="75000"/>
                  </a:schemeClr>
                </a:solidFill>
              </a:defRPr>
            </a:lvl1pPr>
          </a:lstStyle>
          <a:p>
            <a:pPr marL="0" marR="0" lvl="0" indent="0" algn="l" defTabSz="121917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smtClean="0">
                <a:ln>
                  <a:noFill/>
                </a:ln>
                <a:solidFill>
                  <a:schemeClr val="accent1">
                    <a:lumMod val="75000"/>
                  </a:schemeClr>
                </a:solidFill>
                <a:effectLst/>
                <a:uLnTx/>
                <a:uFillTx/>
                <a:latin typeface="+mj-lt"/>
                <a:ea typeface="+mj-ea"/>
                <a:cs typeface="+mj-cs"/>
              </a:rPr>
              <a:t>Click to edit Master title style</a:t>
            </a:r>
            <a:endParaRPr kumimoji="0" lang="en-US" sz="4800" b="0" i="0" u="none" strike="noStrike" kern="1200" cap="none" spc="0" normalizeH="0" baseline="0" noProof="0" dirty="0">
              <a:ln>
                <a:noFill/>
              </a:ln>
              <a:solidFill>
                <a:schemeClr val="accent1">
                  <a:lumMod val="75000"/>
                </a:schemeClr>
              </a:solidFill>
              <a:effectLst/>
              <a:uLnTx/>
              <a:uFillTx/>
              <a:latin typeface="+mj-lt"/>
              <a:ea typeface="+mj-ea"/>
              <a:cs typeface="+mj-cs"/>
            </a:endParaRPr>
          </a:p>
        </p:txBody>
      </p:sp>
      <p:pic>
        <p:nvPicPr>
          <p:cNvPr id="16" name="Picture 15" descr="TBoP_CorpLogo_horiz_web.jpg"/>
          <p:cNvPicPr>
            <a:picLocks noChangeAspect="1"/>
          </p:cNvPicPr>
          <p:nvPr/>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127295186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10468864"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51853E8-5FC7-421E-A051-EB08381F3DCA}"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3E403ED8-D210-4ADA-87C2-482B20289D62}" type="slidenum">
              <a:rPr lang="en-US" smtClean="0"/>
              <a:pPr/>
              <a:t>‹#›</a:t>
            </a:fld>
            <a:endParaRPr lang="en-US" dirty="0"/>
          </a:p>
        </p:txBody>
      </p:sp>
      <p:sp>
        <p:nvSpPr>
          <p:cNvPr id="8" name="Content Placeholder 7"/>
          <p:cNvSpPr>
            <a:spLocks noGrp="1"/>
          </p:cNvSpPr>
          <p:nvPr>
            <p:ph sz="quarter" idx="1"/>
          </p:nvPr>
        </p:nvSpPr>
        <p:spPr>
          <a:xfrm>
            <a:off x="1219200" y="1600200"/>
            <a:ext cx="10468864"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5115590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10468864" cy="990600"/>
          </a:xfrm>
        </p:spPr>
        <p:txBody>
          <a:body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0CB9C6CF-B81C-4F98-9A41-D4EFC98DC190}"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3E403ED8-D210-4ADA-87C2-482B20289D62}" type="slidenum">
              <a:rPr lang="en-US" smtClean="0"/>
              <a:pPr/>
              <a:t>‹#›</a:t>
            </a:fld>
            <a:endParaRPr lang="en-US" dirty="0"/>
          </a:p>
        </p:txBody>
      </p:sp>
      <p:sp>
        <p:nvSpPr>
          <p:cNvPr id="8" name="Content Placeholder 7"/>
          <p:cNvSpPr>
            <a:spLocks noGrp="1"/>
          </p:cNvSpPr>
          <p:nvPr>
            <p:ph sz="quarter" idx="1"/>
          </p:nvPr>
        </p:nvSpPr>
        <p:spPr>
          <a:xfrm>
            <a:off x="1219200" y="1600200"/>
            <a:ext cx="10468864"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extLst>
      <p:ext uri="{BB962C8B-B14F-4D97-AF65-F5344CB8AC3E}">
        <p14:creationId xmlns:p14="http://schemas.microsoft.com/office/powerpoint/2010/main" val="34417988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201" y="3432177"/>
            <a:ext cx="9753600" cy="1673225"/>
          </a:xfrm>
        </p:spPr>
        <p:txBody>
          <a:bodyPr anchor="t"/>
          <a:lstStyle>
            <a:lvl1pPr marL="0" indent="0">
              <a:buNone/>
              <a:defRPr sz="3733">
                <a:solidFill>
                  <a:schemeClr val="tx1">
                    <a:lumMod val="85000"/>
                    <a:lumOff val="15000"/>
                  </a:schemeClr>
                </a:solidFill>
              </a:defRPr>
            </a:lvl1pPr>
            <a:lvl2pPr>
              <a:buNone/>
              <a:defRPr sz="2400">
                <a:solidFill>
                  <a:schemeClr val="tx1">
                    <a:tint val="75000"/>
                  </a:schemeClr>
                </a:solidFill>
              </a:defRPr>
            </a:lvl2pPr>
            <a:lvl3pPr>
              <a:buNone/>
              <a:defRPr sz="2133">
                <a:solidFill>
                  <a:schemeClr val="tx1">
                    <a:tint val="75000"/>
                  </a:schemeClr>
                </a:solidFill>
              </a:defRPr>
            </a:lvl3pPr>
            <a:lvl4pPr>
              <a:buNone/>
              <a:defRPr sz="1867">
                <a:solidFill>
                  <a:schemeClr val="tx1">
                    <a:tint val="75000"/>
                  </a:schemeClr>
                </a:solidFill>
              </a:defRPr>
            </a:lvl4pPr>
            <a:lvl5pPr>
              <a:buNone/>
              <a:defRPr sz="1867">
                <a:solidFill>
                  <a:schemeClr val="tx1">
                    <a:tint val="75000"/>
                  </a:schemeClr>
                </a:solidFill>
              </a:defRPr>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1219200" y="1600200"/>
            <a:ext cx="9753600" cy="1752600"/>
          </a:xfrm>
        </p:spPr>
        <p:txBody>
          <a:bodyPr/>
          <a:lstStyle>
            <a:lvl1pPr algn="l">
              <a:buNone/>
              <a:defRPr sz="5867" b="0" cap="none">
                <a:solidFill>
                  <a:schemeClr val="accent1">
                    <a:lumMod val="75000"/>
                  </a:schemeClr>
                </a:solidFill>
              </a:defRPr>
            </a:lvl1pPr>
          </a:lstStyle>
          <a:p>
            <a:r>
              <a:rPr kumimoji="0" lang="en-US" smtClean="0"/>
              <a:t>Click to edit Master title style</a:t>
            </a:r>
            <a:endParaRPr kumimoji="0" lang="en-US" dirty="0"/>
          </a:p>
        </p:txBody>
      </p:sp>
      <p:sp>
        <p:nvSpPr>
          <p:cNvPr id="12" name="Date Placeholder 11"/>
          <p:cNvSpPr>
            <a:spLocks noGrp="1"/>
          </p:cNvSpPr>
          <p:nvPr>
            <p:ph type="dt" sz="half" idx="10"/>
          </p:nvPr>
        </p:nvSpPr>
        <p:spPr>
          <a:xfrm>
            <a:off x="3759200" y="6400800"/>
            <a:ext cx="1926336" cy="365125"/>
          </a:xfrm>
        </p:spPr>
        <p:txBody>
          <a:bodyPr/>
          <a:lstStyle>
            <a:lvl1pPr>
              <a:defRPr>
                <a:solidFill>
                  <a:schemeClr val="tx1">
                    <a:lumMod val="85000"/>
                    <a:lumOff val="15000"/>
                  </a:schemeClr>
                </a:solidFill>
              </a:defRPr>
            </a:lvl1pPr>
          </a:lstStyle>
          <a:p>
            <a:fld id="{B5F08C43-72D2-4F56-8682-9F1ED46E871E}" type="datetime1">
              <a:rPr lang="en-US" smtClean="0"/>
              <a:pPr/>
              <a:t>12/2/2016</a:t>
            </a:fld>
            <a:endParaRPr lang="en-US" dirty="0"/>
          </a:p>
        </p:txBody>
      </p:sp>
      <p:sp>
        <p:nvSpPr>
          <p:cNvPr id="13" name="Slide Number Placeholder 12"/>
          <p:cNvSpPr>
            <a:spLocks noGrp="1"/>
          </p:cNvSpPr>
          <p:nvPr>
            <p:ph type="sldNum" sz="quarter" idx="11"/>
          </p:nvPr>
        </p:nvSpPr>
        <p:spPr>
          <a:xfrm>
            <a:off x="5795264" y="6400800"/>
            <a:ext cx="707136" cy="381000"/>
          </a:xfrm>
        </p:spPr>
        <p:txBody>
          <a:bodyPr>
            <a:noAutofit/>
          </a:bodyPr>
          <a:lstStyle>
            <a:lvl1pPr>
              <a:defRPr sz="1333" b="0">
                <a:solidFill>
                  <a:schemeClr val="tx1">
                    <a:lumMod val="85000"/>
                    <a:lumOff val="15000"/>
                  </a:schemeClr>
                </a:solidFill>
              </a:defRPr>
            </a:lvl1pPr>
          </a:lstStyle>
          <a:p>
            <a:fld id="{3E403ED8-D210-4ADA-87C2-482B20289D62}" type="slidenum">
              <a:rPr lang="en-US" smtClean="0"/>
              <a:pPr/>
              <a:t>‹#›</a:t>
            </a:fld>
            <a:endParaRPr lang="en-US" dirty="0"/>
          </a:p>
        </p:txBody>
      </p:sp>
      <p:sp>
        <p:nvSpPr>
          <p:cNvPr id="14" name="Footer Placeholder 13"/>
          <p:cNvSpPr>
            <a:spLocks noGrp="1"/>
          </p:cNvSpPr>
          <p:nvPr>
            <p:ph type="ftr" sz="quarter" idx="12"/>
          </p:nvPr>
        </p:nvSpPr>
        <p:spPr>
          <a:xfrm>
            <a:off x="1219200" y="6400800"/>
            <a:ext cx="2438400" cy="365125"/>
          </a:xfrm>
        </p:spPr>
        <p:txBody>
          <a:bodyPr/>
          <a:lstStyle>
            <a:lvl1pPr>
              <a:defRPr>
                <a:solidFill>
                  <a:schemeClr val="tx1">
                    <a:lumMod val="85000"/>
                    <a:lumOff val="15000"/>
                  </a:schemeClr>
                </a:solidFill>
              </a:defRPr>
            </a:lvl1pPr>
          </a:lstStyle>
          <a:p>
            <a:endParaRPr lang="en-US" dirty="0"/>
          </a:p>
        </p:txBody>
      </p:sp>
      <p:sp>
        <p:nvSpPr>
          <p:cNvPr id="19" name="Rectangle 18"/>
          <p:cNvSpPr/>
          <p:nvPr/>
        </p:nvSpPr>
        <p:spPr>
          <a:xfrm>
            <a:off x="0" y="0"/>
            <a:ext cx="304800" cy="4572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0" name="Rectangle 19"/>
          <p:cNvSpPr/>
          <p:nvPr/>
        </p:nvSpPr>
        <p:spPr>
          <a:xfrm>
            <a:off x="0" y="609600"/>
            <a:ext cx="304800" cy="6256339"/>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pic>
        <p:nvPicPr>
          <p:cNvPr id="10" name="Picture 9" descr="TBoP_CorpLogo_horiz_web.jpg"/>
          <p:cNvPicPr>
            <a:picLocks noChangeAspect="1"/>
          </p:cNvPicPr>
          <p:nvPr/>
        </p:nvPicPr>
        <p:blipFill>
          <a:blip r:embed="rId2" cstate="print"/>
          <a:stretch>
            <a:fillRect/>
          </a:stretch>
        </p:blipFill>
        <p:spPr>
          <a:xfrm>
            <a:off x="8737600" y="5867400"/>
            <a:ext cx="3025336" cy="85344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5774" y="533400"/>
            <a:ext cx="1275521" cy="914400"/>
          </a:xfrm>
          <a:prstGeom prst="rect">
            <a:avLst/>
          </a:prstGeom>
        </p:spPr>
      </p:pic>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06458" y="5715000"/>
            <a:ext cx="1689551" cy="914400"/>
          </a:xfrm>
          <a:prstGeom prst="rect">
            <a:avLst/>
          </a:prstGeom>
        </p:spPr>
      </p:pic>
    </p:spTree>
    <p:extLst>
      <p:ext uri="{BB962C8B-B14F-4D97-AF65-F5344CB8AC3E}">
        <p14:creationId xmlns:p14="http://schemas.microsoft.com/office/powerpoint/2010/main" val="10091173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9" name="Content Placeholder 8"/>
          <p:cNvSpPr>
            <a:spLocks noGrp="1"/>
          </p:cNvSpPr>
          <p:nvPr>
            <p:ph sz="quarter" idx="1"/>
          </p:nvPr>
        </p:nvSpPr>
        <p:spPr>
          <a:xfrm>
            <a:off x="1219200" y="1589567"/>
            <a:ext cx="4978400" cy="4572000"/>
          </a:xfrm>
        </p:spPr>
        <p:txBody>
          <a:bodyPr/>
          <a:lstStyle>
            <a:lvl1pPr>
              <a:defRPr sz="3467"/>
            </a:lvl1pPr>
            <a:lvl2pPr>
              <a:defRPr sz="3200"/>
            </a:lvl2pPr>
            <a:lvl3pPr>
              <a:defRPr sz="2667"/>
            </a:lvl3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1" name="Content Placeholder 10"/>
          <p:cNvSpPr>
            <a:spLocks noGrp="1"/>
          </p:cNvSpPr>
          <p:nvPr>
            <p:ph sz="quarter" idx="2"/>
          </p:nvPr>
        </p:nvSpPr>
        <p:spPr>
          <a:xfrm>
            <a:off x="6705600" y="1589567"/>
            <a:ext cx="4978400" cy="4572000"/>
          </a:xfrm>
        </p:spPr>
        <p:txBody>
          <a:bodyPr/>
          <a:lstStyle>
            <a:lvl1pPr>
              <a:defRPr sz="3467"/>
            </a:lvl1pPr>
            <a:lvl2pPr>
              <a:defRPr sz="3200"/>
            </a:lvl2pPr>
            <a:lvl3pPr>
              <a:defRPr sz="2667"/>
            </a:lvl3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7"/>
          <p:cNvSpPr>
            <a:spLocks noGrp="1"/>
          </p:cNvSpPr>
          <p:nvPr>
            <p:ph type="dt" sz="half" idx="15"/>
          </p:nvPr>
        </p:nvSpPr>
        <p:spPr>
          <a:xfrm>
            <a:off x="3759200" y="6416676"/>
            <a:ext cx="1930400" cy="365125"/>
          </a:xfrm>
        </p:spPr>
        <p:txBody>
          <a:bodyPr rtlCol="0"/>
          <a:lstStyle>
            <a:lvl1pPr algn="ctr">
              <a:defRPr/>
            </a:lvl1pPr>
          </a:lstStyle>
          <a:p>
            <a:fld id="{91A1F12B-41F0-48E3-BE06-625D280D1A04}" type="datetime1">
              <a:rPr lang="en-US" smtClean="0"/>
              <a:pPr/>
              <a:t>12/2/2016</a:t>
            </a:fld>
            <a:endParaRPr lang="en-US" dirty="0"/>
          </a:p>
        </p:txBody>
      </p:sp>
      <p:sp>
        <p:nvSpPr>
          <p:cNvPr id="10" name="Slide Number Placeholder 9"/>
          <p:cNvSpPr>
            <a:spLocks noGrp="1"/>
          </p:cNvSpPr>
          <p:nvPr>
            <p:ph type="sldNum" sz="quarter" idx="16"/>
          </p:nvPr>
        </p:nvSpPr>
        <p:spPr/>
        <p:txBody>
          <a:bodyPr rtlCol="0"/>
          <a:lstStyle/>
          <a:p>
            <a:fld id="{3E403ED8-D210-4ADA-87C2-482B20289D62}" type="slidenum">
              <a:rPr lang="en-US" smtClean="0"/>
              <a:pPr/>
              <a:t>‹#›</a:t>
            </a:fld>
            <a:endParaRPr lang="en-US" dirty="0"/>
          </a:p>
        </p:txBody>
      </p:sp>
      <p:sp>
        <p:nvSpPr>
          <p:cNvPr id="12" name="Footer Placeholder 11"/>
          <p:cNvSpPr>
            <a:spLocks noGrp="1"/>
          </p:cNvSpPr>
          <p:nvPr>
            <p:ph type="ftr" sz="quarter" idx="17"/>
          </p:nvPr>
        </p:nvSpPr>
        <p:spPr>
          <a:xfrm>
            <a:off x="1219203" y="6416676"/>
            <a:ext cx="2438399" cy="365125"/>
          </a:xfrm>
        </p:spPr>
        <p:txBody>
          <a:bodyPr rtlCol="0"/>
          <a:lstStyle/>
          <a:p>
            <a:endParaRPr lang="en-US" dirty="0"/>
          </a:p>
        </p:txBody>
      </p:sp>
    </p:spTree>
    <p:extLst>
      <p:ext uri="{BB962C8B-B14F-4D97-AF65-F5344CB8AC3E}">
        <p14:creationId xmlns:p14="http://schemas.microsoft.com/office/powerpoint/2010/main" val="336642523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869951"/>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1219200" y="2286000"/>
            <a:ext cx="4978400" cy="3886200"/>
          </a:xfrm>
        </p:spPr>
        <p:txBody>
          <a:bodyPr/>
          <a:lstStyle>
            <a:lvl1pPr>
              <a:defRPr sz="3200"/>
            </a:lvl1pPr>
            <a:lvl2pPr>
              <a:defRPr sz="2933"/>
            </a:lvl2pPr>
            <a:lvl3pPr>
              <a:defRPr sz="2667"/>
            </a:lvl3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3" name="Content Placeholder 12"/>
          <p:cNvSpPr>
            <a:spLocks noGrp="1"/>
          </p:cNvSpPr>
          <p:nvPr>
            <p:ph sz="quarter" idx="4"/>
          </p:nvPr>
        </p:nvSpPr>
        <p:spPr>
          <a:xfrm>
            <a:off x="6604000" y="2286000"/>
            <a:ext cx="4978400" cy="3886200"/>
          </a:xfrm>
        </p:spPr>
        <p:txBody>
          <a:bodyPr/>
          <a:lstStyle>
            <a:lvl1pPr>
              <a:defRPr sz="3200"/>
            </a:lvl1pPr>
            <a:lvl2pPr>
              <a:defRPr sz="2933"/>
            </a:lvl2pPr>
            <a:lvl3pPr>
              <a:defRPr sz="2667"/>
            </a:lvl3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0" name="Date Placeholder 9"/>
          <p:cNvSpPr>
            <a:spLocks noGrp="1"/>
          </p:cNvSpPr>
          <p:nvPr>
            <p:ph type="dt" sz="half" idx="15"/>
          </p:nvPr>
        </p:nvSpPr>
        <p:spPr>
          <a:xfrm>
            <a:off x="3759200" y="6416676"/>
            <a:ext cx="1926336" cy="365125"/>
          </a:xfrm>
        </p:spPr>
        <p:txBody>
          <a:bodyPr rtlCol="0"/>
          <a:lstStyle>
            <a:lvl1pPr algn="ctr">
              <a:defRPr/>
            </a:lvl1pPr>
          </a:lstStyle>
          <a:p>
            <a:fld id="{15B8D7B5-8F6C-46E1-A4BD-D28A03B984CA}" type="datetime1">
              <a:rPr lang="en-US" smtClean="0"/>
              <a:pPr/>
              <a:t>12/2/2016</a:t>
            </a:fld>
            <a:endParaRPr lang="en-US" dirty="0"/>
          </a:p>
        </p:txBody>
      </p:sp>
      <p:sp>
        <p:nvSpPr>
          <p:cNvPr id="12" name="Slide Number Placeholder 11"/>
          <p:cNvSpPr>
            <a:spLocks noGrp="1"/>
          </p:cNvSpPr>
          <p:nvPr>
            <p:ph type="sldNum" sz="quarter" idx="16"/>
          </p:nvPr>
        </p:nvSpPr>
        <p:spPr/>
        <p:txBody>
          <a:bodyPr rtlCol="0"/>
          <a:lstStyle/>
          <a:p>
            <a:fld id="{3E403ED8-D210-4ADA-87C2-482B20289D62}" type="slidenum">
              <a:rPr lang="en-US" smtClean="0"/>
              <a:pPr/>
              <a:t>‹#›</a:t>
            </a:fld>
            <a:endParaRPr lang="en-US" dirty="0"/>
          </a:p>
        </p:txBody>
      </p:sp>
      <p:sp>
        <p:nvSpPr>
          <p:cNvPr id="14" name="Footer Placeholder 13"/>
          <p:cNvSpPr>
            <a:spLocks noGrp="1"/>
          </p:cNvSpPr>
          <p:nvPr>
            <p:ph type="ftr" sz="quarter" idx="17"/>
          </p:nvPr>
        </p:nvSpPr>
        <p:spPr>
          <a:xfrm>
            <a:off x="1219201" y="6416676"/>
            <a:ext cx="2438401" cy="365125"/>
          </a:xfrm>
        </p:spPr>
        <p:txBody>
          <a:bodyPr rtlCol="0"/>
          <a:lstStyle/>
          <a:p>
            <a:endParaRPr lang="en-US" dirty="0"/>
          </a:p>
        </p:txBody>
      </p:sp>
      <p:sp>
        <p:nvSpPr>
          <p:cNvPr id="16" name="Text Placeholder 15"/>
          <p:cNvSpPr>
            <a:spLocks noGrp="1"/>
          </p:cNvSpPr>
          <p:nvPr>
            <p:ph type="body" sz="quarter" idx="1"/>
          </p:nvPr>
        </p:nvSpPr>
        <p:spPr>
          <a:xfrm>
            <a:off x="1219200" y="1600200"/>
            <a:ext cx="4978400" cy="640080"/>
          </a:xfrm>
          <a:noFill/>
        </p:spPr>
        <p:txBody>
          <a:bodyPr rtlCol="0" anchor="ctr"/>
          <a:lstStyle>
            <a:lvl1pPr marL="0" indent="0">
              <a:buFontTx/>
              <a:buNone/>
              <a:defRPr sz="2667" b="0">
                <a:solidFill>
                  <a:schemeClr val="accent1"/>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604000" y="1600200"/>
            <a:ext cx="4978400" cy="640080"/>
          </a:xfrm>
          <a:noFill/>
        </p:spPr>
        <p:txBody>
          <a:bodyPr rtlCol="0" anchor="ctr"/>
          <a:lstStyle>
            <a:lvl1pPr marL="0" indent="0">
              <a:buFontTx/>
              <a:buNone/>
              <a:defRPr sz="2667" b="0">
                <a:solidFill>
                  <a:schemeClr val="accent1"/>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88296022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3759200" y="6416676"/>
            <a:ext cx="1926336" cy="365125"/>
          </a:xfrm>
        </p:spPr>
        <p:txBody>
          <a:bodyPr/>
          <a:lstStyle/>
          <a:p>
            <a:fld id="{065F8666-BF61-464E-9306-F51ABF8087F7}" type="datetime1">
              <a:rPr lang="en-US" smtClean="0"/>
              <a:pPr/>
              <a:t>12/2/2016</a:t>
            </a:fld>
            <a:endParaRPr lang="en-US" dirty="0"/>
          </a:p>
        </p:txBody>
      </p:sp>
      <p:sp>
        <p:nvSpPr>
          <p:cNvPr id="4" name="Footer Placeholder 3"/>
          <p:cNvSpPr>
            <a:spLocks noGrp="1"/>
          </p:cNvSpPr>
          <p:nvPr>
            <p:ph type="ftr" sz="quarter" idx="11"/>
          </p:nvPr>
        </p:nvSpPr>
        <p:spPr>
          <a:xfrm>
            <a:off x="1219200" y="6416676"/>
            <a:ext cx="2438400" cy="365125"/>
          </a:xfrm>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3E403ED8-D210-4ADA-87C2-482B20289D62}" type="slidenum">
              <a:rPr lang="en-US" smtClean="0"/>
              <a:pPr/>
              <a:t>‹#›</a:t>
            </a:fld>
            <a:endParaRPr lang="en-US" dirty="0"/>
          </a:p>
        </p:txBody>
      </p:sp>
    </p:spTree>
    <p:extLst>
      <p:ext uri="{BB962C8B-B14F-4D97-AF65-F5344CB8AC3E}">
        <p14:creationId xmlns:p14="http://schemas.microsoft.com/office/powerpoint/2010/main" val="12067597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FDC3A8-D65A-4DF5-A1A0-BD272A2BDBBF}"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26554700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763264" y="6400800"/>
            <a:ext cx="1926336" cy="365125"/>
          </a:xfrm>
        </p:spPr>
        <p:txBody>
          <a:bodyPr/>
          <a:lstStyle>
            <a:lvl1pPr>
              <a:defRPr>
                <a:solidFill>
                  <a:schemeClr val="tx1">
                    <a:lumMod val="85000"/>
                    <a:lumOff val="15000"/>
                  </a:schemeClr>
                </a:solidFill>
              </a:defRPr>
            </a:lvl1pPr>
          </a:lstStyle>
          <a:p>
            <a:fld id="{138FA3EA-8356-486B-BAF6-6F1742255237}" type="datetime1">
              <a:rPr lang="en-US" smtClean="0"/>
              <a:pPr/>
              <a:t>12/2/2016</a:t>
            </a:fld>
            <a:endParaRPr lang="en-US" dirty="0"/>
          </a:p>
        </p:txBody>
      </p:sp>
      <p:sp>
        <p:nvSpPr>
          <p:cNvPr id="3" name="Footer Placeholder 2"/>
          <p:cNvSpPr>
            <a:spLocks noGrp="1"/>
          </p:cNvSpPr>
          <p:nvPr>
            <p:ph type="ftr" sz="quarter" idx="11"/>
          </p:nvPr>
        </p:nvSpPr>
        <p:spPr>
          <a:xfrm>
            <a:off x="1219201" y="6400800"/>
            <a:ext cx="2438401" cy="365125"/>
          </a:xfrm>
        </p:spPr>
        <p:txBody>
          <a:bodyPr/>
          <a:lstStyle>
            <a:lvl1pPr>
              <a:defRPr>
                <a:solidFill>
                  <a:schemeClr val="tx1">
                    <a:lumMod val="85000"/>
                    <a:lumOff val="15000"/>
                  </a:schemeClr>
                </a:solidFill>
              </a:defRPr>
            </a:lvl1pPr>
          </a:lstStyle>
          <a:p>
            <a:endParaRPr lang="en-US" dirty="0"/>
          </a:p>
        </p:txBody>
      </p:sp>
      <p:sp>
        <p:nvSpPr>
          <p:cNvPr id="4" name="Slide Number Placeholder 3"/>
          <p:cNvSpPr>
            <a:spLocks noGrp="1"/>
          </p:cNvSpPr>
          <p:nvPr>
            <p:ph type="sldNum" sz="quarter" idx="12"/>
          </p:nvPr>
        </p:nvSpPr>
        <p:spPr>
          <a:xfrm>
            <a:off x="5791200" y="6400800"/>
            <a:ext cx="711200" cy="381000"/>
          </a:xfrm>
        </p:spPr>
        <p:txBody>
          <a:bodyPr/>
          <a:lstStyle>
            <a:lvl1pPr>
              <a:defRPr sz="1000" b="0">
                <a:solidFill>
                  <a:schemeClr val="tx1">
                    <a:lumMod val="85000"/>
                    <a:lumOff val="15000"/>
                  </a:schemeClr>
                </a:solidFill>
              </a:defRPr>
            </a:lvl1pPr>
          </a:lstStyle>
          <a:p>
            <a:fld id="{3E403ED8-D210-4ADA-87C2-482B20289D62}" type="slidenum">
              <a:rPr lang="en-US" smtClean="0"/>
              <a:pPr/>
              <a:t>‹#›</a:t>
            </a:fld>
            <a:endParaRPr lang="en-US" dirty="0"/>
          </a:p>
        </p:txBody>
      </p:sp>
      <p:pic>
        <p:nvPicPr>
          <p:cNvPr id="6" name="Picture 5" descr="TBoP_CorpLogo_horiz_web.jpg"/>
          <p:cNvPicPr>
            <a:picLocks noChangeAspect="1"/>
          </p:cNvPicPr>
          <p:nvPr/>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205047210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869951"/>
          </a:xfrm>
        </p:spPr>
        <p:txBody>
          <a:bodyPr anchor="ctr">
            <a:normAutofit/>
          </a:bodyPr>
          <a:lstStyle>
            <a:lvl1pPr algn="l">
              <a:buNone/>
              <a:defRPr sz="48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3759200" y="6416676"/>
            <a:ext cx="1926336" cy="365125"/>
          </a:xfrm>
        </p:spPr>
        <p:txBody>
          <a:bodyPr/>
          <a:lstStyle/>
          <a:p>
            <a:fld id="{1385678F-3F1C-48E4-A140-36579BCA446A}" type="datetime1">
              <a:rPr lang="en-US" smtClean="0"/>
              <a:pPr/>
              <a:t>12/2/2016</a:t>
            </a:fld>
            <a:endParaRPr lang="en-US" dirty="0"/>
          </a:p>
        </p:txBody>
      </p:sp>
      <p:sp>
        <p:nvSpPr>
          <p:cNvPr id="6" name="Footer Placeholder 5"/>
          <p:cNvSpPr>
            <a:spLocks noGrp="1"/>
          </p:cNvSpPr>
          <p:nvPr>
            <p:ph type="ftr" sz="quarter" idx="11"/>
          </p:nvPr>
        </p:nvSpPr>
        <p:spPr>
          <a:xfrm>
            <a:off x="1219201" y="6416676"/>
            <a:ext cx="2438401" cy="365125"/>
          </a:xfrm>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lumMod val="85000"/>
                    <a:lumOff val="15000"/>
                  </a:schemeClr>
                </a:solidFill>
              </a:defRPr>
            </a:lvl1pPr>
          </a:lstStyle>
          <a:p>
            <a:fld id="{3E403ED8-D210-4ADA-87C2-482B20289D62}" type="slidenum">
              <a:rPr lang="en-US" smtClean="0"/>
              <a:pPr/>
              <a:t>‹#›</a:t>
            </a:fld>
            <a:endParaRPr lang="en-US" dirty="0"/>
          </a:p>
        </p:txBody>
      </p:sp>
      <p:sp>
        <p:nvSpPr>
          <p:cNvPr id="3" name="Text Placeholder 2"/>
          <p:cNvSpPr>
            <a:spLocks noGrp="1"/>
          </p:cNvSpPr>
          <p:nvPr>
            <p:ph type="body" idx="2"/>
          </p:nvPr>
        </p:nvSpPr>
        <p:spPr>
          <a:xfrm>
            <a:off x="1219200" y="1600200"/>
            <a:ext cx="2133600" cy="4343400"/>
          </a:xfrm>
          <a:ln>
            <a:noFill/>
          </a:ln>
        </p:spPr>
        <p:style>
          <a:lnRef idx="2">
            <a:schemeClr val="accent1"/>
          </a:lnRef>
          <a:fillRef idx="1">
            <a:schemeClr val="lt1"/>
          </a:fillRef>
          <a:effectRef idx="0">
            <a:schemeClr val="accent1"/>
          </a:effectRef>
          <a:fontRef idx="none"/>
        </p:style>
        <p:txBody>
          <a:bodyPr lIns="137160" tIns="182880" rIns="137160" bIns="91440"/>
          <a:lstStyle>
            <a:lvl1pPr marL="0" indent="0">
              <a:spcAft>
                <a:spcPts val="1333"/>
              </a:spcAft>
              <a:buNone/>
              <a:defRPr sz="2400">
                <a:solidFill>
                  <a:schemeClr val="accent1"/>
                </a:solidFill>
              </a:defRPr>
            </a:lvl1pPr>
            <a:lvl2pPr>
              <a:buNone/>
              <a:defRPr sz="1600"/>
            </a:lvl2pPr>
            <a:lvl3pPr>
              <a:buNone/>
              <a:defRPr sz="1333"/>
            </a:lvl3pPr>
            <a:lvl4pPr>
              <a:buNone/>
              <a:defRPr sz="1200"/>
            </a:lvl4pPr>
            <a:lvl5pPr>
              <a:buNone/>
              <a:defRPr sz="12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657600" y="1600200"/>
            <a:ext cx="8026400" cy="4419600"/>
          </a:xfrm>
        </p:spPr>
        <p:txBody>
          <a:bodyPr/>
          <a:lstStyle>
            <a:lvl1pPr>
              <a:defRPr sz="3467">
                <a:solidFill>
                  <a:schemeClr val="tx1">
                    <a:lumMod val="85000"/>
                    <a:lumOff val="15000"/>
                  </a:schemeClr>
                </a:solidFill>
              </a:defRPr>
            </a:lvl1pPr>
            <a:lvl2pPr>
              <a:defRPr sz="3200">
                <a:solidFill>
                  <a:schemeClr val="tx1">
                    <a:lumMod val="85000"/>
                    <a:lumOff val="15000"/>
                  </a:schemeClr>
                </a:solidFill>
              </a:defRPr>
            </a:lvl2pPr>
            <a:lvl3pPr>
              <a:defRPr sz="2933">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extLst>
      <p:ext uri="{BB962C8B-B14F-4D97-AF65-F5344CB8AC3E}">
        <p14:creationId xmlns:p14="http://schemas.microsoft.com/office/powerpoint/2010/main" val="20502346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19200" y="5486400"/>
            <a:ext cx="10668000" cy="685800"/>
          </a:xfrm>
        </p:spPr>
        <p:txBody>
          <a:bodyPr/>
          <a:lstStyle>
            <a:lvl1pPr marL="0" indent="0">
              <a:buFontTx/>
              <a:buNone/>
              <a:defRPr sz="2267"/>
            </a:lvl1pPr>
            <a:lvl2pPr>
              <a:buFontTx/>
              <a:buNone/>
              <a:defRPr sz="1600"/>
            </a:lvl2pPr>
            <a:lvl3pPr>
              <a:buFontTx/>
              <a:buNone/>
              <a:defRPr sz="1333"/>
            </a:lvl3pPr>
            <a:lvl4pPr>
              <a:buFontTx/>
              <a:buNone/>
              <a:defRPr sz="1200"/>
            </a:lvl4pPr>
            <a:lvl5pPr>
              <a:buFontTx/>
              <a:buNone/>
              <a:defRPr sz="12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1219200" y="4648200"/>
            <a:ext cx="10668000" cy="685800"/>
          </a:xfrm>
        </p:spPr>
        <p:txBody>
          <a:bodyPr anchor="ctr"/>
          <a:lstStyle>
            <a:lvl1pPr algn="l">
              <a:buNone/>
              <a:defRPr sz="3733" b="0">
                <a:solidFill>
                  <a:schemeClr val="accent1">
                    <a:lumMod val="75000"/>
                  </a:schemeClr>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3759200" y="6416676"/>
            <a:ext cx="1926336" cy="365125"/>
          </a:xfrm>
        </p:spPr>
        <p:txBody>
          <a:bodyPr rtlCol="0"/>
          <a:lstStyle>
            <a:lvl1pPr>
              <a:defRPr>
                <a:solidFill>
                  <a:schemeClr val="tx1">
                    <a:lumMod val="85000"/>
                    <a:lumOff val="15000"/>
                  </a:schemeClr>
                </a:solidFill>
              </a:defRPr>
            </a:lvl1pPr>
          </a:lstStyle>
          <a:p>
            <a:fld id="{6C21C5A2-27E3-40EC-923D-1EE9AE0C3031}" type="datetime1">
              <a:rPr lang="en-US" smtClean="0"/>
              <a:pPr/>
              <a:t>12/2/2016</a:t>
            </a:fld>
            <a:endParaRPr lang="en-US" dirty="0"/>
          </a:p>
        </p:txBody>
      </p:sp>
      <p:sp>
        <p:nvSpPr>
          <p:cNvPr id="13" name="Slide Number Placeholder 12"/>
          <p:cNvSpPr>
            <a:spLocks noGrp="1"/>
          </p:cNvSpPr>
          <p:nvPr>
            <p:ph type="sldNum" sz="quarter" idx="11"/>
          </p:nvPr>
        </p:nvSpPr>
        <p:spPr>
          <a:xfrm>
            <a:off x="5795264" y="6400800"/>
            <a:ext cx="707136" cy="381000"/>
          </a:xfrm>
        </p:spPr>
        <p:txBody>
          <a:bodyPr rtlCol="0"/>
          <a:lstStyle>
            <a:lvl1pPr>
              <a:defRPr sz="1333"/>
            </a:lvl1pPr>
          </a:lstStyle>
          <a:p>
            <a:fld id="{3E403ED8-D210-4ADA-87C2-482B20289D62}" type="slidenum">
              <a:rPr lang="en-US" smtClean="0"/>
              <a:pPr/>
              <a:t>‹#›</a:t>
            </a:fld>
            <a:endParaRPr lang="en-US" dirty="0"/>
          </a:p>
        </p:txBody>
      </p:sp>
      <p:sp>
        <p:nvSpPr>
          <p:cNvPr id="14" name="Footer Placeholder 13"/>
          <p:cNvSpPr>
            <a:spLocks noGrp="1"/>
          </p:cNvSpPr>
          <p:nvPr>
            <p:ph type="ftr" sz="quarter" idx="12"/>
          </p:nvPr>
        </p:nvSpPr>
        <p:spPr>
          <a:xfrm>
            <a:off x="1219200" y="6416482"/>
            <a:ext cx="2438400" cy="365125"/>
          </a:xfrm>
        </p:spPr>
        <p:txBody>
          <a:bodyPr rtlCol="0"/>
          <a:lstStyle>
            <a:lvl1pPr>
              <a:defRPr>
                <a:solidFill>
                  <a:schemeClr val="tx1">
                    <a:lumMod val="85000"/>
                    <a:lumOff val="15000"/>
                  </a:schemeClr>
                </a:solidFill>
              </a:defRPr>
            </a:lvl1pPr>
          </a:lstStyle>
          <a:p>
            <a:endParaRPr lang="en-US" dirty="0"/>
          </a:p>
        </p:txBody>
      </p:sp>
      <p:sp>
        <p:nvSpPr>
          <p:cNvPr id="3" name="Picture Placeholder 2"/>
          <p:cNvSpPr>
            <a:spLocks noGrp="1"/>
          </p:cNvSpPr>
          <p:nvPr>
            <p:ph type="pic" idx="1"/>
          </p:nvPr>
        </p:nvSpPr>
        <p:spPr>
          <a:xfrm>
            <a:off x="1219200" y="0"/>
            <a:ext cx="10668000" cy="4568952"/>
          </a:xfrm>
          <a:solidFill>
            <a:schemeClr val="accent1">
              <a:tint val="40000"/>
            </a:schemeClr>
          </a:solidFill>
          <a:ln>
            <a:noFill/>
          </a:ln>
        </p:spPr>
        <p:txBody>
          <a:bodyPr/>
          <a:lstStyle>
            <a:lvl1pPr marL="0" indent="0">
              <a:buNone/>
              <a:defRPr sz="4267"/>
            </a:lvl1pPr>
          </a:lstStyle>
          <a:p>
            <a:r>
              <a:rPr kumimoji="0" lang="en-US" dirty="0" smtClean="0"/>
              <a:t>Click icon to add picture</a:t>
            </a:r>
            <a:endParaRPr kumimoji="0" lang="en-US" dirty="0"/>
          </a:p>
        </p:txBody>
      </p:sp>
      <p:sp>
        <p:nvSpPr>
          <p:cNvPr id="19" name="Rectangle 18"/>
          <p:cNvSpPr/>
          <p:nvPr/>
        </p:nvSpPr>
        <p:spPr>
          <a:xfrm>
            <a:off x="0" y="0"/>
            <a:ext cx="304800" cy="4572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0" name="Rectangle 19"/>
          <p:cNvSpPr/>
          <p:nvPr/>
        </p:nvSpPr>
        <p:spPr>
          <a:xfrm>
            <a:off x="0" y="609600"/>
            <a:ext cx="304800" cy="6256339"/>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pic>
        <p:nvPicPr>
          <p:cNvPr id="11" name="Picture 10" descr="TBoP_CorpLogo_horiz_web.jpg"/>
          <p:cNvPicPr>
            <a:picLocks noChangeAspect="1"/>
          </p:cNvPicPr>
          <p:nvPr/>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1398622450"/>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565BC6-5E00-4801-A65D-BF35CD9379BF}"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403ED8-D210-4ADA-87C2-482B20289D62}" type="slidenum">
              <a:rPr lang="en-US" smtClean="0"/>
              <a:pPr/>
              <a:t>‹#›</a:t>
            </a:fld>
            <a:endParaRPr lang="en-US" dirty="0"/>
          </a:p>
        </p:txBody>
      </p:sp>
    </p:spTree>
    <p:extLst>
      <p:ext uri="{BB962C8B-B14F-4D97-AF65-F5344CB8AC3E}">
        <p14:creationId xmlns:p14="http://schemas.microsoft.com/office/powerpoint/2010/main" val="15390105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85801"/>
            <a:ext cx="2743200" cy="54403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85801"/>
            <a:ext cx="7416800" cy="54403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a:xfrm>
            <a:off x="3759200" y="6416676"/>
            <a:ext cx="1926336" cy="365125"/>
          </a:xfrm>
        </p:spPr>
        <p:txBody>
          <a:bodyPr/>
          <a:lstStyle>
            <a:lvl1pPr>
              <a:defRPr>
                <a:solidFill>
                  <a:schemeClr val="tx1">
                    <a:lumMod val="85000"/>
                    <a:lumOff val="15000"/>
                  </a:schemeClr>
                </a:solidFill>
              </a:defRPr>
            </a:lvl1pPr>
          </a:lstStyle>
          <a:p>
            <a:fld id="{54273F54-E1ED-4841-AA86-06720696DBE1}" type="datetime1">
              <a:rPr lang="en-US" smtClean="0"/>
              <a:pPr/>
              <a:t>12/2/2016</a:t>
            </a:fld>
            <a:endParaRPr lang="en-US" dirty="0"/>
          </a:p>
        </p:txBody>
      </p:sp>
      <p:sp>
        <p:nvSpPr>
          <p:cNvPr id="5" name="Footer Placeholder 4"/>
          <p:cNvSpPr>
            <a:spLocks noGrp="1"/>
          </p:cNvSpPr>
          <p:nvPr>
            <p:ph type="ftr" sz="quarter" idx="11"/>
          </p:nvPr>
        </p:nvSpPr>
        <p:spPr>
          <a:xfrm>
            <a:off x="1223267" y="6416676"/>
            <a:ext cx="2434335" cy="365125"/>
          </a:xfrm>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5791200" y="6400800"/>
            <a:ext cx="711200" cy="381000"/>
          </a:xfrm>
          <a:noFill/>
        </p:spPr>
        <p:txBody>
          <a:bodyPr/>
          <a:lstStyle/>
          <a:p>
            <a:fld id="{3E403ED8-D210-4ADA-87C2-482B20289D62}" type="slidenum">
              <a:rPr lang="en-US" smtClean="0"/>
              <a:pPr/>
              <a:t>‹#›</a:t>
            </a:fld>
            <a:endParaRPr lang="en-US" dirty="0"/>
          </a:p>
        </p:txBody>
      </p:sp>
      <p:sp>
        <p:nvSpPr>
          <p:cNvPr id="23" name="Rectangle 22"/>
          <p:cNvSpPr/>
          <p:nvPr/>
        </p:nvSpPr>
        <p:spPr>
          <a:xfrm rot="5400000">
            <a:off x="11823700" y="-139700"/>
            <a:ext cx="228600" cy="5080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4" name="Rectangle 23"/>
          <p:cNvSpPr/>
          <p:nvPr/>
        </p:nvSpPr>
        <p:spPr>
          <a:xfrm rot="5400000">
            <a:off x="5626100" y="-5626100"/>
            <a:ext cx="228600" cy="11480800"/>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pic>
        <p:nvPicPr>
          <p:cNvPr id="10" name="Picture 9" descr="TBoP_CorpLogo_horiz_web.jpg"/>
          <p:cNvPicPr>
            <a:picLocks noChangeAspect="1"/>
          </p:cNvPicPr>
          <p:nvPr/>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2709240957"/>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1600200"/>
            <a:ext cx="9753600" cy="1828800"/>
          </a:xfrm>
        </p:spPr>
        <p:txBody>
          <a:bodyPr anchor="ctr"/>
          <a:lstStyle>
            <a:lvl1pPr algn="l">
              <a:defRPr cap="none" baseline="0">
                <a:solidFill>
                  <a:schemeClr val="accent1">
                    <a:lumMod val="75000"/>
                  </a:schemeClr>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3657600"/>
            <a:ext cx="9753600" cy="685800"/>
          </a:xfrm>
        </p:spPr>
        <p:txBody>
          <a:bodyPr anchor="ctr">
            <a:normAutofit/>
          </a:bodyPr>
          <a:lstStyle>
            <a:lvl1pPr marL="0" indent="0" algn="l">
              <a:buNone/>
              <a:defRPr sz="3467">
                <a:solidFill>
                  <a:schemeClr val="bg1">
                    <a:lumMod val="75000"/>
                    <a:lumOff val="25000"/>
                  </a:schemeClr>
                </a:solidFill>
              </a:defRPr>
            </a:lvl1pPr>
            <a:lvl2pPr marL="609585" indent="0" algn="ctr">
              <a:buNone/>
            </a:lvl2pPr>
            <a:lvl3pPr marL="1219170" indent="0" algn="ctr">
              <a:buNone/>
            </a:lvl3pPr>
            <a:lvl4pPr marL="1828754" indent="0" algn="ctr">
              <a:buNone/>
            </a:lvl4pPr>
            <a:lvl5pPr marL="2438339" indent="0" algn="ctr">
              <a:buNone/>
            </a:lvl5pPr>
            <a:lvl6pPr marL="3047924" indent="0" algn="ctr">
              <a:buNone/>
            </a:lvl6pPr>
            <a:lvl7pPr marL="3657509" indent="0" algn="ctr">
              <a:buNone/>
            </a:lvl7pPr>
            <a:lvl8pPr marL="4267093" indent="0" algn="ctr">
              <a:buNone/>
            </a:lvl8pPr>
            <a:lvl9pPr marL="4876678" indent="0" algn="ctr">
              <a:buNone/>
            </a:lvl9pPr>
          </a:lstStyle>
          <a:p>
            <a:r>
              <a:rPr kumimoji="0" lang="en-US" smtClean="0"/>
              <a:t>Click to edit Master subtitle style</a:t>
            </a:r>
            <a:endParaRPr kumimoji="0" lang="en-US" dirty="0"/>
          </a:p>
        </p:txBody>
      </p:sp>
      <p:sp>
        <p:nvSpPr>
          <p:cNvPr id="28" name="Date Placeholder 27"/>
          <p:cNvSpPr>
            <a:spLocks noGrp="1"/>
          </p:cNvSpPr>
          <p:nvPr>
            <p:ph type="dt" sz="half" idx="10"/>
          </p:nvPr>
        </p:nvSpPr>
        <p:spPr>
          <a:xfrm>
            <a:off x="3759200" y="6400800"/>
            <a:ext cx="1828800" cy="365760"/>
          </a:xfrm>
        </p:spPr>
        <p:txBody>
          <a:bodyPr>
            <a:noAutofit/>
          </a:bodyPr>
          <a:lstStyle>
            <a:lvl1pPr algn="ctr">
              <a:defRPr sz="1333">
                <a:solidFill>
                  <a:schemeClr val="accent1">
                    <a:lumMod val="75000"/>
                  </a:schemeClr>
                </a:solidFill>
              </a:defRPr>
            </a:lvl1pPr>
          </a:lstStyle>
          <a:p>
            <a:fld id="{B500A953-999F-4EE6-AEDD-518DCA14BB14}" type="datetime1">
              <a:rPr lang="en-US" smtClean="0"/>
              <a:pPr/>
              <a:t>12/2/2016</a:t>
            </a:fld>
            <a:endParaRPr lang="en-US" dirty="0"/>
          </a:p>
        </p:txBody>
      </p:sp>
      <p:sp>
        <p:nvSpPr>
          <p:cNvPr id="17" name="Footer Placeholder 16"/>
          <p:cNvSpPr>
            <a:spLocks noGrp="1"/>
          </p:cNvSpPr>
          <p:nvPr>
            <p:ph type="ftr" sz="quarter" idx="11"/>
          </p:nvPr>
        </p:nvSpPr>
        <p:spPr>
          <a:xfrm>
            <a:off x="1219200" y="6400800"/>
            <a:ext cx="2438400" cy="365125"/>
          </a:xfrm>
        </p:spPr>
        <p:txBody>
          <a:bodyPr/>
          <a:lstStyle>
            <a:lvl1pPr algn="l">
              <a:defRPr>
                <a:solidFill>
                  <a:schemeClr val="accent1">
                    <a:lumMod val="75000"/>
                  </a:schemeClr>
                </a:solidFill>
              </a:defRPr>
            </a:lvl1pPr>
          </a:lstStyle>
          <a:p>
            <a:endParaRPr lang="en-US" dirty="0"/>
          </a:p>
        </p:txBody>
      </p:sp>
      <p:sp>
        <p:nvSpPr>
          <p:cNvPr id="29" name="Slide Number Placeholder 28"/>
          <p:cNvSpPr>
            <a:spLocks noGrp="1"/>
          </p:cNvSpPr>
          <p:nvPr>
            <p:ph type="sldNum" sz="quarter" idx="12"/>
          </p:nvPr>
        </p:nvSpPr>
        <p:spPr>
          <a:xfrm>
            <a:off x="5693664" y="6400800"/>
            <a:ext cx="707136" cy="381000"/>
          </a:xfrm>
        </p:spPr>
        <p:txBody>
          <a:bodyPr/>
          <a:lstStyle>
            <a:lvl1pPr>
              <a:defRPr b="0">
                <a:solidFill>
                  <a:schemeClr val="accent1">
                    <a:lumMod val="75000"/>
                  </a:schemeClr>
                </a:solidFill>
              </a:defRPr>
            </a:lvl1pPr>
          </a:lstStyle>
          <a:p>
            <a:fld id="{7B384052-57FD-4A2E-B56A-C38DFB729E9C}" type="slidenum">
              <a:rPr lang="en-US" smtClean="0"/>
              <a:pPr/>
              <a:t>‹#›</a:t>
            </a:fld>
            <a:endParaRPr lang="en-US" dirty="0"/>
          </a:p>
        </p:txBody>
      </p:sp>
      <p:sp>
        <p:nvSpPr>
          <p:cNvPr id="19" name="Rectangle 18"/>
          <p:cNvSpPr/>
          <p:nvPr userDrawn="1"/>
        </p:nvSpPr>
        <p:spPr>
          <a:xfrm>
            <a:off x="11887200" y="0"/>
            <a:ext cx="304800" cy="4572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1" name="Rectangle 20"/>
          <p:cNvSpPr/>
          <p:nvPr userDrawn="1"/>
        </p:nvSpPr>
        <p:spPr>
          <a:xfrm>
            <a:off x="11887200" y="609600"/>
            <a:ext cx="304800" cy="6256339"/>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pic>
        <p:nvPicPr>
          <p:cNvPr id="10" name="Picture 9" descr="TBoP_CorpLogo_horiz_web.jpg"/>
          <p:cNvPicPr>
            <a:picLocks noChangeAspect="1"/>
          </p:cNvPicPr>
          <p:nvPr userDrawn="1"/>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3244588611"/>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12" name="Date Placeholder 11"/>
          <p:cNvSpPr>
            <a:spLocks noGrp="1"/>
          </p:cNvSpPr>
          <p:nvPr>
            <p:ph type="dt" sz="half" idx="10"/>
          </p:nvPr>
        </p:nvSpPr>
        <p:spPr>
          <a:xfrm>
            <a:off x="3860800" y="6400800"/>
            <a:ext cx="1727200" cy="365760"/>
          </a:xfrm>
        </p:spPr>
        <p:txBody>
          <a:bodyPr rtlCol="0"/>
          <a:lstStyle>
            <a:lvl1pPr algn="ctr">
              <a:defRPr sz="1333">
                <a:solidFill>
                  <a:schemeClr val="tx1">
                    <a:lumMod val="85000"/>
                    <a:lumOff val="15000"/>
                  </a:schemeClr>
                </a:solidFill>
              </a:defRPr>
            </a:lvl1pPr>
          </a:lstStyle>
          <a:p>
            <a:fld id="{8A6F976A-9E2B-47D0-9B43-5F96C92A23F3}" type="datetime1">
              <a:rPr lang="en-US" smtClean="0"/>
              <a:pPr/>
              <a:t>12/2/2016</a:t>
            </a:fld>
            <a:endParaRPr lang="en-US" dirty="0"/>
          </a:p>
        </p:txBody>
      </p:sp>
      <p:sp>
        <p:nvSpPr>
          <p:cNvPr id="13" name="Slide Number Placeholder 12"/>
          <p:cNvSpPr>
            <a:spLocks noGrp="1"/>
          </p:cNvSpPr>
          <p:nvPr>
            <p:ph type="sldNum" sz="quarter" idx="11"/>
          </p:nvPr>
        </p:nvSpPr>
        <p:spPr>
          <a:xfrm>
            <a:off x="5689600" y="6400800"/>
            <a:ext cx="707136" cy="365760"/>
          </a:xfrm>
        </p:spPr>
        <p:txBody>
          <a:bodyPr rtlCol="0"/>
          <a:lstStyle>
            <a:lvl1pPr>
              <a:defRPr sz="1333" b="0">
                <a:solidFill>
                  <a:schemeClr val="tx1">
                    <a:lumMod val="85000"/>
                    <a:lumOff val="15000"/>
                  </a:schemeClr>
                </a:solidFill>
              </a:defRPr>
            </a:lvl1pPr>
          </a:lstStyle>
          <a:p>
            <a:fld id="{7B384052-57FD-4A2E-B56A-C38DFB729E9C}" type="slidenum">
              <a:rPr lang="en-US" smtClean="0"/>
              <a:pPr/>
              <a:t>‹#›</a:t>
            </a:fld>
            <a:endParaRPr lang="en-US" dirty="0"/>
          </a:p>
        </p:txBody>
      </p:sp>
      <p:sp>
        <p:nvSpPr>
          <p:cNvPr id="14" name="Footer Placeholder 13"/>
          <p:cNvSpPr>
            <a:spLocks noGrp="1"/>
          </p:cNvSpPr>
          <p:nvPr>
            <p:ph type="ftr" sz="quarter" idx="12"/>
          </p:nvPr>
        </p:nvSpPr>
        <p:spPr>
          <a:xfrm>
            <a:off x="203200" y="6400800"/>
            <a:ext cx="3556000" cy="365125"/>
          </a:xfrm>
        </p:spPr>
        <p:txBody>
          <a:bodyPr rtlCol="0"/>
          <a:lstStyle>
            <a:lvl1pPr>
              <a:defRPr>
                <a:solidFill>
                  <a:schemeClr val="tx1">
                    <a:lumMod val="85000"/>
                    <a:lumOff val="15000"/>
                  </a:schemeClr>
                </a:solidFill>
              </a:defRPr>
            </a:lvl1pPr>
          </a:lstStyle>
          <a:p>
            <a:endParaRPr lang="en-US" dirty="0"/>
          </a:p>
        </p:txBody>
      </p:sp>
      <p:sp>
        <p:nvSpPr>
          <p:cNvPr id="3" name="Picture Placeholder 2"/>
          <p:cNvSpPr>
            <a:spLocks noGrp="1"/>
          </p:cNvSpPr>
          <p:nvPr>
            <p:ph type="pic" idx="1"/>
          </p:nvPr>
        </p:nvSpPr>
        <p:spPr>
          <a:xfrm>
            <a:off x="0" y="0"/>
            <a:ext cx="12192000" cy="6172200"/>
          </a:xfrm>
          <a:solidFill>
            <a:schemeClr val="accent1">
              <a:tint val="40000"/>
            </a:schemeClr>
          </a:solidFill>
          <a:ln>
            <a:noFill/>
          </a:ln>
        </p:spPr>
        <p:txBody>
          <a:bodyPr/>
          <a:lstStyle>
            <a:lvl1pPr marL="0" indent="0">
              <a:buNone/>
              <a:defRPr sz="4267"/>
            </a:lvl1pPr>
          </a:lstStyle>
          <a:p>
            <a:r>
              <a:rPr kumimoji="0" lang="en-US" dirty="0" smtClean="0"/>
              <a:t>Click icon to add picture</a:t>
            </a:r>
            <a:endParaRPr kumimoji="0" lang="en-US" dirty="0"/>
          </a:p>
        </p:txBody>
      </p:sp>
      <p:sp>
        <p:nvSpPr>
          <p:cNvPr id="18" name="Rectangle 17"/>
          <p:cNvSpPr/>
          <p:nvPr userDrawn="1"/>
        </p:nvSpPr>
        <p:spPr>
          <a:xfrm>
            <a:off x="0" y="1981200"/>
            <a:ext cx="12192000" cy="22860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1"/>
          <p:cNvSpPr>
            <a:spLocks noGrp="1"/>
          </p:cNvSpPr>
          <p:nvPr>
            <p:ph type="title"/>
          </p:nvPr>
        </p:nvSpPr>
        <p:spPr>
          <a:xfrm>
            <a:off x="1219200" y="3429000"/>
            <a:ext cx="9753600" cy="685800"/>
          </a:xfrm>
        </p:spPr>
        <p:txBody>
          <a:bodyPr anchor="ctr"/>
          <a:lstStyle>
            <a:lvl1pPr algn="l">
              <a:buNone/>
              <a:defRPr sz="3733" b="0">
                <a:solidFill>
                  <a:schemeClr val="tx1">
                    <a:lumMod val="85000"/>
                    <a:lumOff val="15000"/>
                  </a:schemeClr>
                </a:solidFill>
              </a:defRPr>
            </a:lvl1pPr>
          </a:lstStyle>
          <a:p>
            <a:r>
              <a:rPr kumimoji="0" lang="en-US" smtClean="0"/>
              <a:t>Click to edit Master title style</a:t>
            </a:r>
            <a:endParaRPr kumimoji="0" lang="en-US"/>
          </a:p>
        </p:txBody>
      </p:sp>
      <p:sp>
        <p:nvSpPr>
          <p:cNvPr id="17" name="Title 7"/>
          <p:cNvSpPr txBox="1">
            <a:spLocks/>
          </p:cNvSpPr>
          <p:nvPr userDrawn="1"/>
        </p:nvSpPr>
        <p:spPr>
          <a:xfrm>
            <a:off x="1219200" y="1600200"/>
            <a:ext cx="9753600" cy="1828800"/>
          </a:xfrm>
          <a:prstGeom prst="rect">
            <a:avLst/>
          </a:prstGeom>
        </p:spPr>
        <p:txBody>
          <a:bodyPr vert="horz" anchor="ctr">
            <a:normAutofit/>
          </a:bodyPr>
          <a:lstStyle>
            <a:lvl1pPr algn="l">
              <a:defRPr cap="none" baseline="0">
                <a:solidFill>
                  <a:schemeClr val="accent1">
                    <a:lumMod val="75000"/>
                  </a:schemeClr>
                </a:solidFill>
              </a:defRPr>
            </a:lvl1pPr>
          </a:lstStyle>
          <a:p>
            <a:pPr marL="0" marR="0" lvl="0" indent="0" algn="l" defTabSz="121917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smtClean="0">
                <a:ln>
                  <a:noFill/>
                </a:ln>
                <a:solidFill>
                  <a:schemeClr val="accent1">
                    <a:lumMod val="75000"/>
                  </a:schemeClr>
                </a:solidFill>
                <a:effectLst/>
                <a:uLnTx/>
                <a:uFillTx/>
                <a:latin typeface="+mj-lt"/>
                <a:ea typeface="+mj-ea"/>
                <a:cs typeface="+mj-cs"/>
              </a:rPr>
              <a:t>Click to edit Master title style</a:t>
            </a:r>
            <a:endParaRPr kumimoji="0" lang="en-US" sz="4800" b="0" i="0" u="none" strike="noStrike" kern="1200" cap="none" spc="0" normalizeH="0" baseline="0" noProof="0" dirty="0">
              <a:ln>
                <a:noFill/>
              </a:ln>
              <a:solidFill>
                <a:schemeClr val="accent1">
                  <a:lumMod val="75000"/>
                </a:schemeClr>
              </a:solidFill>
              <a:effectLst/>
              <a:uLnTx/>
              <a:uFillTx/>
              <a:latin typeface="+mj-lt"/>
              <a:ea typeface="+mj-ea"/>
              <a:cs typeface="+mj-cs"/>
            </a:endParaRPr>
          </a:p>
        </p:txBody>
      </p:sp>
      <p:pic>
        <p:nvPicPr>
          <p:cNvPr id="15" name="Picture 14" descr="TBoP_CorpLogo_horiz_web.jpg"/>
          <p:cNvPicPr>
            <a:picLocks noChangeAspect="1"/>
          </p:cNvPicPr>
          <p:nvPr userDrawn="1"/>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2248780449"/>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10468864"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5233BD-D1E0-4158-A4D7-16EE811EB278}"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7B384052-57FD-4A2E-B56A-C38DFB729E9C}" type="slidenum">
              <a:rPr lang="en-US" smtClean="0"/>
              <a:pPr/>
              <a:t>‹#›</a:t>
            </a:fld>
            <a:endParaRPr lang="en-US" dirty="0"/>
          </a:p>
        </p:txBody>
      </p:sp>
      <p:sp>
        <p:nvSpPr>
          <p:cNvPr id="8" name="Content Placeholder 7"/>
          <p:cNvSpPr>
            <a:spLocks noGrp="1"/>
          </p:cNvSpPr>
          <p:nvPr>
            <p:ph sz="quarter" idx="1"/>
          </p:nvPr>
        </p:nvSpPr>
        <p:spPr>
          <a:xfrm>
            <a:off x="1219200" y="1600200"/>
            <a:ext cx="10468864"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3844213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10468864"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21F525A-91AA-4A5E-9252-4ED7E2D8FDB5}"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7B384052-57FD-4A2E-B56A-C38DFB729E9C}" type="slidenum">
              <a:rPr lang="en-US" smtClean="0"/>
              <a:pPr/>
              <a:t>‹#›</a:t>
            </a:fld>
            <a:endParaRPr lang="en-US" dirty="0"/>
          </a:p>
        </p:txBody>
      </p:sp>
      <p:sp>
        <p:nvSpPr>
          <p:cNvPr id="8" name="Content Placeholder 7"/>
          <p:cNvSpPr>
            <a:spLocks noGrp="1"/>
          </p:cNvSpPr>
          <p:nvPr>
            <p:ph sz="quarter" idx="1"/>
          </p:nvPr>
        </p:nvSpPr>
        <p:spPr>
          <a:xfrm>
            <a:off x="1219200" y="1600200"/>
            <a:ext cx="10468864"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3548634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201" y="3432177"/>
            <a:ext cx="9753600" cy="1673225"/>
          </a:xfrm>
        </p:spPr>
        <p:txBody>
          <a:bodyPr anchor="t"/>
          <a:lstStyle>
            <a:lvl1pPr marL="0" indent="0">
              <a:buNone/>
              <a:defRPr sz="3733">
                <a:solidFill>
                  <a:schemeClr val="tx1">
                    <a:lumMod val="85000"/>
                    <a:lumOff val="15000"/>
                  </a:schemeClr>
                </a:solidFill>
              </a:defRPr>
            </a:lvl1pPr>
            <a:lvl2pPr>
              <a:buNone/>
              <a:defRPr sz="2400">
                <a:solidFill>
                  <a:schemeClr val="tx1">
                    <a:tint val="75000"/>
                  </a:schemeClr>
                </a:solidFill>
              </a:defRPr>
            </a:lvl2pPr>
            <a:lvl3pPr>
              <a:buNone/>
              <a:defRPr sz="2133">
                <a:solidFill>
                  <a:schemeClr val="tx1">
                    <a:tint val="75000"/>
                  </a:schemeClr>
                </a:solidFill>
              </a:defRPr>
            </a:lvl3pPr>
            <a:lvl4pPr>
              <a:buNone/>
              <a:defRPr sz="1867">
                <a:solidFill>
                  <a:schemeClr val="tx1">
                    <a:tint val="75000"/>
                  </a:schemeClr>
                </a:solidFill>
              </a:defRPr>
            </a:lvl4pPr>
            <a:lvl5pPr>
              <a:buNone/>
              <a:defRPr sz="1867">
                <a:solidFill>
                  <a:schemeClr val="tx1">
                    <a:tint val="75000"/>
                  </a:schemeClr>
                </a:solidFill>
              </a:defRPr>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1219200" y="1600200"/>
            <a:ext cx="9753600" cy="1752600"/>
          </a:xfrm>
        </p:spPr>
        <p:txBody>
          <a:bodyPr/>
          <a:lstStyle>
            <a:lvl1pPr algn="l">
              <a:buNone/>
              <a:defRPr sz="5867" b="0" cap="none">
                <a:solidFill>
                  <a:schemeClr val="accent1">
                    <a:lumMod val="75000"/>
                  </a:schemeClr>
                </a:solidFill>
              </a:defRPr>
            </a:lvl1pPr>
          </a:lstStyle>
          <a:p>
            <a:r>
              <a:rPr kumimoji="0" lang="en-US" smtClean="0"/>
              <a:t>Click to edit Master title style</a:t>
            </a:r>
            <a:endParaRPr kumimoji="0" lang="en-US" dirty="0"/>
          </a:p>
        </p:txBody>
      </p:sp>
      <p:sp>
        <p:nvSpPr>
          <p:cNvPr id="12" name="Date Placeholder 11"/>
          <p:cNvSpPr>
            <a:spLocks noGrp="1"/>
          </p:cNvSpPr>
          <p:nvPr>
            <p:ph type="dt" sz="half" idx="10"/>
          </p:nvPr>
        </p:nvSpPr>
        <p:spPr>
          <a:xfrm>
            <a:off x="3759200" y="6400800"/>
            <a:ext cx="1926336" cy="365125"/>
          </a:xfrm>
        </p:spPr>
        <p:txBody>
          <a:bodyPr/>
          <a:lstStyle>
            <a:lvl1pPr>
              <a:defRPr>
                <a:solidFill>
                  <a:schemeClr val="tx1">
                    <a:lumMod val="85000"/>
                    <a:lumOff val="15000"/>
                  </a:schemeClr>
                </a:solidFill>
              </a:defRPr>
            </a:lvl1pPr>
          </a:lstStyle>
          <a:p>
            <a:fld id="{7125E209-87A0-4B76-B5C1-63B1B32D799C}" type="datetime1">
              <a:rPr lang="en-US" smtClean="0"/>
              <a:pPr/>
              <a:t>12/2/2016</a:t>
            </a:fld>
            <a:endParaRPr lang="en-US" dirty="0"/>
          </a:p>
        </p:txBody>
      </p:sp>
      <p:sp>
        <p:nvSpPr>
          <p:cNvPr id="13" name="Slide Number Placeholder 12"/>
          <p:cNvSpPr>
            <a:spLocks noGrp="1"/>
          </p:cNvSpPr>
          <p:nvPr>
            <p:ph type="sldNum" sz="quarter" idx="11"/>
          </p:nvPr>
        </p:nvSpPr>
        <p:spPr>
          <a:xfrm>
            <a:off x="5795264" y="6400800"/>
            <a:ext cx="707136" cy="381000"/>
          </a:xfrm>
        </p:spPr>
        <p:txBody>
          <a:bodyPr>
            <a:noAutofit/>
          </a:bodyPr>
          <a:lstStyle>
            <a:lvl1pPr>
              <a:defRPr sz="1333" b="0">
                <a:solidFill>
                  <a:schemeClr val="tx1">
                    <a:lumMod val="85000"/>
                    <a:lumOff val="15000"/>
                  </a:schemeClr>
                </a:solidFill>
              </a:defRPr>
            </a:lvl1pPr>
          </a:lstStyle>
          <a:p>
            <a:fld id="{7B384052-57FD-4A2E-B56A-C38DFB729E9C}" type="slidenum">
              <a:rPr lang="en-US" smtClean="0"/>
              <a:pPr/>
              <a:t>‹#›</a:t>
            </a:fld>
            <a:endParaRPr lang="en-US" dirty="0"/>
          </a:p>
        </p:txBody>
      </p:sp>
      <p:sp>
        <p:nvSpPr>
          <p:cNvPr id="14" name="Footer Placeholder 13"/>
          <p:cNvSpPr>
            <a:spLocks noGrp="1"/>
          </p:cNvSpPr>
          <p:nvPr>
            <p:ph type="ftr" sz="quarter" idx="12"/>
          </p:nvPr>
        </p:nvSpPr>
        <p:spPr>
          <a:xfrm>
            <a:off x="1219200" y="6400800"/>
            <a:ext cx="2438400" cy="365125"/>
          </a:xfrm>
        </p:spPr>
        <p:txBody>
          <a:bodyPr/>
          <a:lstStyle>
            <a:lvl1pPr>
              <a:defRPr>
                <a:solidFill>
                  <a:schemeClr val="tx1">
                    <a:lumMod val="85000"/>
                    <a:lumOff val="15000"/>
                  </a:schemeClr>
                </a:solidFill>
              </a:defRPr>
            </a:lvl1pPr>
          </a:lstStyle>
          <a:p>
            <a:endParaRPr lang="en-US" dirty="0"/>
          </a:p>
        </p:txBody>
      </p:sp>
      <p:sp>
        <p:nvSpPr>
          <p:cNvPr id="19" name="Rectangle 18"/>
          <p:cNvSpPr/>
          <p:nvPr userDrawn="1"/>
        </p:nvSpPr>
        <p:spPr>
          <a:xfrm>
            <a:off x="11887200" y="0"/>
            <a:ext cx="304800" cy="4572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0" name="Rectangle 19"/>
          <p:cNvSpPr/>
          <p:nvPr userDrawn="1"/>
        </p:nvSpPr>
        <p:spPr>
          <a:xfrm>
            <a:off x="11887200" y="609600"/>
            <a:ext cx="304800" cy="6256339"/>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Tree>
    <p:extLst>
      <p:ext uri="{BB962C8B-B14F-4D97-AF65-F5344CB8AC3E}">
        <p14:creationId xmlns:p14="http://schemas.microsoft.com/office/powerpoint/2010/main" val="122511027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0432E3-458C-4095-A210-442E39EF4DB3}"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14892734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1219200" y="1589567"/>
            <a:ext cx="4978400" cy="4572000"/>
          </a:xfrm>
        </p:spPr>
        <p:txBody>
          <a:bodyPr/>
          <a:lstStyle>
            <a:lvl1pPr>
              <a:defRPr sz="3467"/>
            </a:lvl1pPr>
            <a:lvl2pPr>
              <a:defRPr sz="3200"/>
            </a:lvl2pPr>
            <a:lvl3pPr>
              <a:defRPr sz="2667"/>
            </a:lvl3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1" name="Content Placeholder 10"/>
          <p:cNvSpPr>
            <a:spLocks noGrp="1"/>
          </p:cNvSpPr>
          <p:nvPr>
            <p:ph sz="quarter" idx="2"/>
          </p:nvPr>
        </p:nvSpPr>
        <p:spPr>
          <a:xfrm>
            <a:off x="6705600" y="1589567"/>
            <a:ext cx="4978400" cy="4572000"/>
          </a:xfrm>
        </p:spPr>
        <p:txBody>
          <a:bodyPr/>
          <a:lstStyle>
            <a:lvl1pPr>
              <a:defRPr sz="3467"/>
            </a:lvl1pPr>
            <a:lvl2pPr>
              <a:defRPr sz="3200"/>
            </a:lvl2pPr>
            <a:lvl3pPr>
              <a:defRPr sz="2667"/>
            </a:lvl3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7"/>
          <p:cNvSpPr>
            <a:spLocks noGrp="1"/>
          </p:cNvSpPr>
          <p:nvPr>
            <p:ph type="dt" sz="half" idx="15"/>
          </p:nvPr>
        </p:nvSpPr>
        <p:spPr>
          <a:xfrm>
            <a:off x="3759200" y="6416676"/>
            <a:ext cx="1930400" cy="365125"/>
          </a:xfrm>
        </p:spPr>
        <p:txBody>
          <a:bodyPr rtlCol="0"/>
          <a:lstStyle>
            <a:lvl1pPr algn="ctr">
              <a:defRPr/>
            </a:lvl1pPr>
          </a:lstStyle>
          <a:p>
            <a:fld id="{4DFF4BFD-150E-4226-9541-5EF4C8E3C5AC}" type="datetime1">
              <a:rPr lang="en-US" smtClean="0"/>
              <a:pPr/>
              <a:t>12/2/2016</a:t>
            </a:fld>
            <a:endParaRPr lang="en-US" dirty="0"/>
          </a:p>
        </p:txBody>
      </p:sp>
      <p:sp>
        <p:nvSpPr>
          <p:cNvPr id="10" name="Slide Number Placeholder 9"/>
          <p:cNvSpPr>
            <a:spLocks noGrp="1"/>
          </p:cNvSpPr>
          <p:nvPr>
            <p:ph type="sldNum" sz="quarter" idx="16"/>
          </p:nvPr>
        </p:nvSpPr>
        <p:spPr/>
        <p:txBody>
          <a:bodyPr rtlCol="0"/>
          <a:lstStyle/>
          <a:p>
            <a:fld id="{7B384052-57FD-4A2E-B56A-C38DFB729E9C}" type="slidenum">
              <a:rPr lang="en-US" smtClean="0"/>
              <a:pPr/>
              <a:t>‹#›</a:t>
            </a:fld>
            <a:endParaRPr lang="en-US" dirty="0"/>
          </a:p>
        </p:txBody>
      </p:sp>
      <p:sp>
        <p:nvSpPr>
          <p:cNvPr id="12" name="Footer Placeholder 11"/>
          <p:cNvSpPr>
            <a:spLocks noGrp="1"/>
          </p:cNvSpPr>
          <p:nvPr>
            <p:ph type="ftr" sz="quarter" idx="17"/>
          </p:nvPr>
        </p:nvSpPr>
        <p:spPr>
          <a:xfrm>
            <a:off x="1219203" y="6416676"/>
            <a:ext cx="2438399" cy="365125"/>
          </a:xfrm>
        </p:spPr>
        <p:txBody>
          <a:bodyPr rtlCol="0"/>
          <a:lstStyle/>
          <a:p>
            <a:endParaRPr lang="en-US" dirty="0"/>
          </a:p>
        </p:txBody>
      </p:sp>
    </p:spTree>
    <p:extLst>
      <p:ext uri="{BB962C8B-B14F-4D97-AF65-F5344CB8AC3E}">
        <p14:creationId xmlns:p14="http://schemas.microsoft.com/office/powerpoint/2010/main" val="7074331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869951"/>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1219200" y="2286000"/>
            <a:ext cx="4978400" cy="3886200"/>
          </a:xfrm>
        </p:spPr>
        <p:txBody>
          <a:bodyPr/>
          <a:lstStyle>
            <a:lvl1pPr>
              <a:defRPr sz="3200"/>
            </a:lvl1pPr>
            <a:lvl2pPr>
              <a:defRPr sz="2933"/>
            </a:lvl2pPr>
            <a:lvl3pPr>
              <a:defRPr sz="2667"/>
            </a:lvl3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3" name="Content Placeholder 12"/>
          <p:cNvSpPr>
            <a:spLocks noGrp="1"/>
          </p:cNvSpPr>
          <p:nvPr>
            <p:ph sz="quarter" idx="4"/>
          </p:nvPr>
        </p:nvSpPr>
        <p:spPr>
          <a:xfrm>
            <a:off x="6604000" y="2286000"/>
            <a:ext cx="4978400" cy="3886200"/>
          </a:xfrm>
        </p:spPr>
        <p:txBody>
          <a:bodyPr/>
          <a:lstStyle>
            <a:lvl1pPr>
              <a:defRPr sz="3200"/>
            </a:lvl1pPr>
            <a:lvl2pPr>
              <a:defRPr sz="2933"/>
            </a:lvl2pPr>
            <a:lvl3pPr>
              <a:defRPr sz="2667"/>
            </a:lvl3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0" name="Date Placeholder 9"/>
          <p:cNvSpPr>
            <a:spLocks noGrp="1"/>
          </p:cNvSpPr>
          <p:nvPr>
            <p:ph type="dt" sz="half" idx="15"/>
          </p:nvPr>
        </p:nvSpPr>
        <p:spPr>
          <a:xfrm>
            <a:off x="3759200" y="6416676"/>
            <a:ext cx="1926336" cy="365125"/>
          </a:xfrm>
        </p:spPr>
        <p:txBody>
          <a:bodyPr rtlCol="0"/>
          <a:lstStyle>
            <a:lvl1pPr algn="ctr">
              <a:defRPr/>
            </a:lvl1pPr>
          </a:lstStyle>
          <a:p>
            <a:fld id="{377FE389-813D-47A3-975A-F570924E97F1}" type="datetime1">
              <a:rPr lang="en-US" smtClean="0"/>
              <a:pPr/>
              <a:t>12/2/2016</a:t>
            </a:fld>
            <a:endParaRPr lang="en-US" dirty="0"/>
          </a:p>
        </p:txBody>
      </p:sp>
      <p:sp>
        <p:nvSpPr>
          <p:cNvPr id="12" name="Slide Number Placeholder 11"/>
          <p:cNvSpPr>
            <a:spLocks noGrp="1"/>
          </p:cNvSpPr>
          <p:nvPr>
            <p:ph type="sldNum" sz="quarter" idx="16"/>
          </p:nvPr>
        </p:nvSpPr>
        <p:spPr/>
        <p:txBody>
          <a:bodyPr rtlCol="0"/>
          <a:lstStyle/>
          <a:p>
            <a:fld id="{7B384052-57FD-4A2E-B56A-C38DFB729E9C}" type="slidenum">
              <a:rPr lang="en-US" smtClean="0"/>
              <a:pPr/>
              <a:t>‹#›</a:t>
            </a:fld>
            <a:endParaRPr lang="en-US" dirty="0"/>
          </a:p>
        </p:txBody>
      </p:sp>
      <p:sp>
        <p:nvSpPr>
          <p:cNvPr id="14" name="Footer Placeholder 13"/>
          <p:cNvSpPr>
            <a:spLocks noGrp="1"/>
          </p:cNvSpPr>
          <p:nvPr>
            <p:ph type="ftr" sz="quarter" idx="17"/>
          </p:nvPr>
        </p:nvSpPr>
        <p:spPr>
          <a:xfrm>
            <a:off x="1219201" y="6416676"/>
            <a:ext cx="2438401" cy="365125"/>
          </a:xfrm>
        </p:spPr>
        <p:txBody>
          <a:bodyPr rtlCol="0"/>
          <a:lstStyle/>
          <a:p>
            <a:endParaRPr lang="en-US" dirty="0"/>
          </a:p>
        </p:txBody>
      </p:sp>
      <p:sp>
        <p:nvSpPr>
          <p:cNvPr id="16" name="Text Placeholder 15"/>
          <p:cNvSpPr>
            <a:spLocks noGrp="1"/>
          </p:cNvSpPr>
          <p:nvPr>
            <p:ph type="body" sz="quarter" idx="1"/>
          </p:nvPr>
        </p:nvSpPr>
        <p:spPr>
          <a:xfrm>
            <a:off x="1219200" y="1600200"/>
            <a:ext cx="4978400" cy="640080"/>
          </a:xfrm>
          <a:noFill/>
        </p:spPr>
        <p:txBody>
          <a:bodyPr rtlCol="0" anchor="ctr"/>
          <a:lstStyle>
            <a:lvl1pPr marL="0" indent="0">
              <a:buFontTx/>
              <a:buNone/>
              <a:defRPr sz="2667" b="0">
                <a:solidFill>
                  <a:schemeClr val="accent1"/>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604000" y="1600200"/>
            <a:ext cx="4978400" cy="640080"/>
          </a:xfrm>
          <a:noFill/>
        </p:spPr>
        <p:txBody>
          <a:bodyPr rtlCol="0" anchor="ctr"/>
          <a:lstStyle>
            <a:lvl1pPr marL="0" indent="0">
              <a:buFontTx/>
              <a:buNone/>
              <a:defRPr sz="2667" b="0">
                <a:solidFill>
                  <a:schemeClr val="accent1"/>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41383449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3759200" y="6416676"/>
            <a:ext cx="1926336" cy="365125"/>
          </a:xfrm>
        </p:spPr>
        <p:txBody>
          <a:bodyPr/>
          <a:lstStyle/>
          <a:p>
            <a:fld id="{185C3F85-E526-411F-8896-95F0BD6D307A}" type="datetime1">
              <a:rPr lang="en-US" smtClean="0"/>
              <a:pPr/>
              <a:t>12/2/2016</a:t>
            </a:fld>
            <a:endParaRPr lang="en-US" dirty="0"/>
          </a:p>
        </p:txBody>
      </p:sp>
      <p:sp>
        <p:nvSpPr>
          <p:cNvPr id="4" name="Footer Placeholder 3"/>
          <p:cNvSpPr>
            <a:spLocks noGrp="1"/>
          </p:cNvSpPr>
          <p:nvPr>
            <p:ph type="ftr" sz="quarter" idx="11"/>
          </p:nvPr>
        </p:nvSpPr>
        <p:spPr>
          <a:xfrm>
            <a:off x="1219200" y="6416676"/>
            <a:ext cx="2438400" cy="365125"/>
          </a:xfrm>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7B384052-57FD-4A2E-B56A-C38DFB729E9C}" type="slidenum">
              <a:rPr lang="en-US" smtClean="0"/>
              <a:pPr/>
              <a:t>‹#›</a:t>
            </a:fld>
            <a:endParaRPr lang="en-US" dirty="0"/>
          </a:p>
        </p:txBody>
      </p:sp>
    </p:spTree>
    <p:extLst>
      <p:ext uri="{BB962C8B-B14F-4D97-AF65-F5344CB8AC3E}">
        <p14:creationId xmlns:p14="http://schemas.microsoft.com/office/powerpoint/2010/main" val="33823328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763264" y="6400800"/>
            <a:ext cx="1926336" cy="365125"/>
          </a:xfrm>
        </p:spPr>
        <p:txBody>
          <a:bodyPr/>
          <a:lstStyle>
            <a:lvl1pPr>
              <a:defRPr>
                <a:solidFill>
                  <a:schemeClr val="tx1">
                    <a:lumMod val="85000"/>
                    <a:lumOff val="15000"/>
                  </a:schemeClr>
                </a:solidFill>
              </a:defRPr>
            </a:lvl1pPr>
          </a:lstStyle>
          <a:p>
            <a:fld id="{55187422-313E-4D55-8575-E7E0E7E7852C}" type="datetime1">
              <a:rPr lang="en-US" smtClean="0"/>
              <a:pPr/>
              <a:t>12/2/2016</a:t>
            </a:fld>
            <a:endParaRPr lang="en-US" dirty="0"/>
          </a:p>
        </p:txBody>
      </p:sp>
      <p:sp>
        <p:nvSpPr>
          <p:cNvPr id="3" name="Footer Placeholder 2"/>
          <p:cNvSpPr>
            <a:spLocks noGrp="1"/>
          </p:cNvSpPr>
          <p:nvPr>
            <p:ph type="ftr" sz="quarter" idx="11"/>
          </p:nvPr>
        </p:nvSpPr>
        <p:spPr>
          <a:xfrm>
            <a:off x="1219201" y="6400800"/>
            <a:ext cx="2438401" cy="365125"/>
          </a:xfrm>
        </p:spPr>
        <p:txBody>
          <a:bodyPr/>
          <a:lstStyle>
            <a:lvl1pPr>
              <a:defRPr>
                <a:solidFill>
                  <a:schemeClr val="tx1">
                    <a:lumMod val="85000"/>
                    <a:lumOff val="15000"/>
                  </a:schemeClr>
                </a:solidFill>
              </a:defRPr>
            </a:lvl1pPr>
          </a:lstStyle>
          <a:p>
            <a:endParaRPr lang="en-US" dirty="0"/>
          </a:p>
        </p:txBody>
      </p:sp>
      <p:sp>
        <p:nvSpPr>
          <p:cNvPr id="4" name="Slide Number Placeholder 3"/>
          <p:cNvSpPr>
            <a:spLocks noGrp="1"/>
          </p:cNvSpPr>
          <p:nvPr>
            <p:ph type="sldNum" sz="quarter" idx="12"/>
          </p:nvPr>
        </p:nvSpPr>
        <p:spPr>
          <a:xfrm>
            <a:off x="5791200" y="6400800"/>
            <a:ext cx="711200" cy="381000"/>
          </a:xfrm>
        </p:spPr>
        <p:txBody>
          <a:bodyPr/>
          <a:lstStyle>
            <a:lvl1pPr>
              <a:defRPr b="0">
                <a:solidFill>
                  <a:schemeClr val="tx1">
                    <a:lumMod val="85000"/>
                    <a:lumOff val="15000"/>
                  </a:schemeClr>
                </a:solidFill>
              </a:defRPr>
            </a:lvl1pPr>
          </a:lstStyle>
          <a:p>
            <a:fld id="{7B384052-57FD-4A2E-B56A-C38DFB729E9C}" type="slidenum">
              <a:rPr lang="en-US" smtClean="0"/>
              <a:pPr/>
              <a:t>‹#›</a:t>
            </a:fld>
            <a:endParaRPr lang="en-US" dirty="0"/>
          </a:p>
        </p:txBody>
      </p:sp>
      <p:pic>
        <p:nvPicPr>
          <p:cNvPr id="6" name="Picture 5" descr="TBoP_CorpLogo_horiz_web.jpg"/>
          <p:cNvPicPr>
            <a:picLocks noChangeAspect="1"/>
          </p:cNvPicPr>
          <p:nvPr userDrawn="1"/>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16596989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869951"/>
          </a:xfrm>
        </p:spPr>
        <p:txBody>
          <a:bodyPr anchor="ctr">
            <a:normAutofit/>
          </a:bodyPr>
          <a:lstStyle>
            <a:lvl1pPr algn="l">
              <a:buNone/>
              <a:defRPr sz="48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3759200" y="6416676"/>
            <a:ext cx="1926336" cy="365125"/>
          </a:xfrm>
        </p:spPr>
        <p:txBody>
          <a:bodyPr/>
          <a:lstStyle/>
          <a:p>
            <a:fld id="{87BC1D1F-326D-49E3-84C2-B37E6CECE32A}" type="datetime1">
              <a:rPr lang="en-US" smtClean="0"/>
              <a:pPr/>
              <a:t>12/2/2016</a:t>
            </a:fld>
            <a:endParaRPr lang="en-US" dirty="0"/>
          </a:p>
        </p:txBody>
      </p:sp>
      <p:sp>
        <p:nvSpPr>
          <p:cNvPr id="6" name="Footer Placeholder 5"/>
          <p:cNvSpPr>
            <a:spLocks noGrp="1"/>
          </p:cNvSpPr>
          <p:nvPr>
            <p:ph type="ftr" sz="quarter" idx="11"/>
          </p:nvPr>
        </p:nvSpPr>
        <p:spPr>
          <a:xfrm>
            <a:off x="1219201" y="6416676"/>
            <a:ext cx="2438401" cy="365125"/>
          </a:xfrm>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lumMod val="85000"/>
                    <a:lumOff val="15000"/>
                  </a:schemeClr>
                </a:solidFill>
              </a:defRPr>
            </a:lvl1pPr>
          </a:lstStyle>
          <a:p>
            <a:fld id="{7B384052-57FD-4A2E-B56A-C38DFB729E9C}" type="slidenum">
              <a:rPr lang="en-US" smtClean="0"/>
              <a:pPr/>
              <a:t>‹#›</a:t>
            </a:fld>
            <a:endParaRPr lang="en-US" dirty="0"/>
          </a:p>
        </p:txBody>
      </p:sp>
      <p:sp>
        <p:nvSpPr>
          <p:cNvPr id="3" name="Text Placeholder 2"/>
          <p:cNvSpPr>
            <a:spLocks noGrp="1"/>
          </p:cNvSpPr>
          <p:nvPr>
            <p:ph type="body" idx="2"/>
          </p:nvPr>
        </p:nvSpPr>
        <p:spPr>
          <a:xfrm>
            <a:off x="1219200" y="1600200"/>
            <a:ext cx="2133600" cy="4343400"/>
          </a:xfrm>
          <a:ln>
            <a:noFill/>
          </a:ln>
        </p:spPr>
        <p:style>
          <a:lnRef idx="2">
            <a:schemeClr val="accent1"/>
          </a:lnRef>
          <a:fillRef idx="1">
            <a:schemeClr val="lt1"/>
          </a:fillRef>
          <a:effectRef idx="0">
            <a:schemeClr val="accent1"/>
          </a:effectRef>
          <a:fontRef idx="none"/>
        </p:style>
        <p:txBody>
          <a:bodyPr lIns="137160" tIns="182880" rIns="137160" bIns="91440"/>
          <a:lstStyle>
            <a:lvl1pPr marL="0" indent="0">
              <a:spcAft>
                <a:spcPts val="1333"/>
              </a:spcAft>
              <a:buNone/>
              <a:defRPr sz="2400">
                <a:solidFill>
                  <a:schemeClr val="accent1"/>
                </a:solidFill>
              </a:defRPr>
            </a:lvl1pPr>
            <a:lvl2pPr>
              <a:buNone/>
              <a:defRPr sz="1600"/>
            </a:lvl2pPr>
            <a:lvl3pPr>
              <a:buNone/>
              <a:defRPr sz="1333"/>
            </a:lvl3pPr>
            <a:lvl4pPr>
              <a:buNone/>
              <a:defRPr sz="1200"/>
            </a:lvl4pPr>
            <a:lvl5pPr>
              <a:buNone/>
              <a:defRPr sz="12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657600" y="1600200"/>
            <a:ext cx="8026400" cy="4419600"/>
          </a:xfrm>
        </p:spPr>
        <p:txBody>
          <a:bodyPr/>
          <a:lstStyle>
            <a:lvl1pPr>
              <a:defRPr sz="3467">
                <a:solidFill>
                  <a:schemeClr val="tx1">
                    <a:lumMod val="85000"/>
                    <a:lumOff val="15000"/>
                  </a:schemeClr>
                </a:solidFill>
              </a:defRPr>
            </a:lvl1pPr>
            <a:lvl2pPr>
              <a:defRPr sz="3200">
                <a:solidFill>
                  <a:schemeClr val="tx1">
                    <a:lumMod val="85000"/>
                    <a:lumOff val="15000"/>
                  </a:schemeClr>
                </a:solidFill>
              </a:defRPr>
            </a:lvl2pPr>
            <a:lvl3pPr>
              <a:defRPr sz="2933">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extLst>
      <p:ext uri="{BB962C8B-B14F-4D97-AF65-F5344CB8AC3E}">
        <p14:creationId xmlns:p14="http://schemas.microsoft.com/office/powerpoint/2010/main" val="4834157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19200" y="5486400"/>
            <a:ext cx="10566400" cy="685800"/>
          </a:xfrm>
        </p:spPr>
        <p:txBody>
          <a:bodyPr/>
          <a:lstStyle>
            <a:lvl1pPr marL="0" indent="0">
              <a:buFontTx/>
              <a:buNone/>
              <a:defRPr sz="2267"/>
            </a:lvl1pPr>
            <a:lvl2pPr>
              <a:buFontTx/>
              <a:buNone/>
              <a:defRPr sz="1600"/>
            </a:lvl2pPr>
            <a:lvl3pPr>
              <a:buFontTx/>
              <a:buNone/>
              <a:defRPr sz="1333"/>
            </a:lvl3pPr>
            <a:lvl4pPr>
              <a:buFontTx/>
              <a:buNone/>
              <a:defRPr sz="1200"/>
            </a:lvl4pPr>
            <a:lvl5pPr>
              <a:buFontTx/>
              <a:buNone/>
              <a:defRPr sz="12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1219200" y="4648200"/>
            <a:ext cx="10566400" cy="685800"/>
          </a:xfrm>
        </p:spPr>
        <p:txBody>
          <a:bodyPr anchor="ctr"/>
          <a:lstStyle>
            <a:lvl1pPr algn="l">
              <a:buNone/>
              <a:defRPr sz="3733" b="0">
                <a:solidFill>
                  <a:schemeClr val="accent1">
                    <a:lumMod val="75000"/>
                  </a:schemeClr>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3759200" y="6416676"/>
            <a:ext cx="1926336" cy="365125"/>
          </a:xfrm>
        </p:spPr>
        <p:txBody>
          <a:bodyPr rtlCol="0"/>
          <a:lstStyle>
            <a:lvl1pPr>
              <a:defRPr>
                <a:solidFill>
                  <a:schemeClr val="tx1">
                    <a:lumMod val="85000"/>
                    <a:lumOff val="15000"/>
                  </a:schemeClr>
                </a:solidFill>
              </a:defRPr>
            </a:lvl1pPr>
          </a:lstStyle>
          <a:p>
            <a:fld id="{25CAE434-62E2-4152-ADD8-A231909D91EE}" type="datetime1">
              <a:rPr lang="en-US" smtClean="0"/>
              <a:pPr/>
              <a:t>12/2/2016</a:t>
            </a:fld>
            <a:endParaRPr lang="en-US" dirty="0"/>
          </a:p>
        </p:txBody>
      </p:sp>
      <p:sp>
        <p:nvSpPr>
          <p:cNvPr id="13" name="Slide Number Placeholder 12"/>
          <p:cNvSpPr>
            <a:spLocks noGrp="1"/>
          </p:cNvSpPr>
          <p:nvPr>
            <p:ph type="sldNum" sz="quarter" idx="11"/>
          </p:nvPr>
        </p:nvSpPr>
        <p:spPr>
          <a:xfrm>
            <a:off x="5795264" y="6400800"/>
            <a:ext cx="707136" cy="381000"/>
          </a:xfrm>
        </p:spPr>
        <p:txBody>
          <a:bodyPr rtlCol="0"/>
          <a:lstStyle>
            <a:lvl1pPr>
              <a:defRPr sz="1333"/>
            </a:lvl1pPr>
          </a:lstStyle>
          <a:p>
            <a:fld id="{7B384052-57FD-4A2E-B56A-C38DFB729E9C}" type="slidenum">
              <a:rPr lang="en-US" smtClean="0"/>
              <a:pPr/>
              <a:t>‹#›</a:t>
            </a:fld>
            <a:endParaRPr lang="en-US" dirty="0"/>
          </a:p>
        </p:txBody>
      </p:sp>
      <p:sp>
        <p:nvSpPr>
          <p:cNvPr id="14" name="Footer Placeholder 13"/>
          <p:cNvSpPr>
            <a:spLocks noGrp="1"/>
          </p:cNvSpPr>
          <p:nvPr>
            <p:ph type="ftr" sz="quarter" idx="12"/>
          </p:nvPr>
        </p:nvSpPr>
        <p:spPr>
          <a:xfrm>
            <a:off x="1219200" y="6416482"/>
            <a:ext cx="2438400" cy="365125"/>
          </a:xfrm>
        </p:spPr>
        <p:txBody>
          <a:bodyPr rtlCol="0"/>
          <a:lstStyle>
            <a:lvl1pPr>
              <a:defRPr>
                <a:solidFill>
                  <a:schemeClr val="tx1">
                    <a:lumMod val="85000"/>
                    <a:lumOff val="15000"/>
                  </a:schemeClr>
                </a:solidFill>
              </a:defRPr>
            </a:lvl1pPr>
          </a:lstStyle>
          <a:p>
            <a:endParaRPr lang="en-US" dirty="0"/>
          </a:p>
        </p:txBody>
      </p:sp>
      <p:sp>
        <p:nvSpPr>
          <p:cNvPr id="3" name="Picture Placeholder 2"/>
          <p:cNvSpPr>
            <a:spLocks noGrp="1"/>
          </p:cNvSpPr>
          <p:nvPr>
            <p:ph type="pic" idx="1"/>
          </p:nvPr>
        </p:nvSpPr>
        <p:spPr>
          <a:xfrm>
            <a:off x="1219200" y="0"/>
            <a:ext cx="10566400" cy="4568952"/>
          </a:xfrm>
          <a:solidFill>
            <a:schemeClr val="accent1">
              <a:tint val="40000"/>
            </a:schemeClr>
          </a:solidFill>
          <a:ln>
            <a:noFill/>
          </a:ln>
        </p:spPr>
        <p:txBody>
          <a:bodyPr/>
          <a:lstStyle>
            <a:lvl1pPr marL="0" indent="0">
              <a:buNone/>
              <a:defRPr sz="4267"/>
            </a:lvl1pPr>
          </a:lstStyle>
          <a:p>
            <a:r>
              <a:rPr kumimoji="0" lang="en-US" dirty="0" smtClean="0"/>
              <a:t>Click icon to add picture</a:t>
            </a:r>
            <a:endParaRPr kumimoji="0" lang="en-US" dirty="0"/>
          </a:p>
        </p:txBody>
      </p:sp>
      <p:sp>
        <p:nvSpPr>
          <p:cNvPr id="19" name="Rectangle 18"/>
          <p:cNvSpPr/>
          <p:nvPr userDrawn="1"/>
        </p:nvSpPr>
        <p:spPr>
          <a:xfrm>
            <a:off x="11887200" y="0"/>
            <a:ext cx="304800" cy="4572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0" name="Rectangle 19"/>
          <p:cNvSpPr/>
          <p:nvPr userDrawn="1"/>
        </p:nvSpPr>
        <p:spPr>
          <a:xfrm>
            <a:off x="11887200" y="609600"/>
            <a:ext cx="304800" cy="6256339"/>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pic>
        <p:nvPicPr>
          <p:cNvPr id="11" name="Picture 10" descr="TBoP_CorpLogo_horiz_web.jpg"/>
          <p:cNvPicPr>
            <a:picLocks noChangeAspect="1"/>
          </p:cNvPicPr>
          <p:nvPr userDrawn="1"/>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1779805397"/>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2D4A3D-C284-4002-8090-9F65B0B9B68C}" type="datetime1">
              <a:rPr lang="en-US" smtClean="0"/>
              <a:pPr/>
              <a:t>12/2/2016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384052-57FD-4A2E-B56A-C38DFB729E9C}" type="slidenum">
              <a:rPr lang="en-US" smtClean="0"/>
              <a:pPr/>
              <a:t>‹#›</a:t>
            </a:fld>
            <a:endParaRPr lang="en-US" dirty="0"/>
          </a:p>
        </p:txBody>
      </p:sp>
    </p:spTree>
    <p:extLst>
      <p:ext uri="{BB962C8B-B14F-4D97-AF65-F5344CB8AC3E}">
        <p14:creationId xmlns:p14="http://schemas.microsoft.com/office/powerpoint/2010/main" val="12006013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85801"/>
            <a:ext cx="2743200" cy="54403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85801"/>
            <a:ext cx="7416800" cy="54403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Date Placeholder 3"/>
          <p:cNvSpPr>
            <a:spLocks noGrp="1"/>
          </p:cNvSpPr>
          <p:nvPr>
            <p:ph type="dt" sz="half" idx="10"/>
          </p:nvPr>
        </p:nvSpPr>
        <p:spPr>
          <a:xfrm>
            <a:off x="3763264" y="6416676"/>
            <a:ext cx="1926336" cy="365125"/>
          </a:xfrm>
        </p:spPr>
        <p:txBody>
          <a:bodyPr/>
          <a:lstStyle>
            <a:lvl1pPr>
              <a:defRPr>
                <a:solidFill>
                  <a:schemeClr val="tx1">
                    <a:lumMod val="85000"/>
                    <a:lumOff val="15000"/>
                  </a:schemeClr>
                </a:solidFill>
              </a:defRPr>
            </a:lvl1pPr>
          </a:lstStyle>
          <a:p>
            <a:fld id="{A942E7C1-8F6C-4256-BB1D-0EA446EDA785}" type="datetime1">
              <a:rPr lang="en-US" smtClean="0"/>
              <a:pPr/>
              <a:t>12/2/2016</a:t>
            </a:fld>
            <a:endParaRPr lang="en-US" dirty="0"/>
          </a:p>
        </p:txBody>
      </p:sp>
      <p:sp>
        <p:nvSpPr>
          <p:cNvPr id="5" name="Footer Placeholder 4"/>
          <p:cNvSpPr>
            <a:spLocks noGrp="1"/>
          </p:cNvSpPr>
          <p:nvPr>
            <p:ph type="ftr" sz="quarter" idx="11"/>
          </p:nvPr>
        </p:nvSpPr>
        <p:spPr>
          <a:xfrm>
            <a:off x="1223267" y="6416676"/>
            <a:ext cx="2434335" cy="365125"/>
          </a:xfrm>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5791200" y="6400800"/>
            <a:ext cx="711200" cy="381000"/>
          </a:xfrm>
          <a:noFill/>
        </p:spPr>
        <p:txBody>
          <a:bodyPr/>
          <a:lstStyle/>
          <a:p>
            <a:fld id="{7B384052-57FD-4A2E-B56A-C38DFB729E9C}" type="slidenum">
              <a:rPr lang="en-US" smtClean="0"/>
              <a:pPr/>
              <a:t>‹#›</a:t>
            </a:fld>
            <a:endParaRPr lang="en-US" dirty="0"/>
          </a:p>
        </p:txBody>
      </p:sp>
      <p:sp>
        <p:nvSpPr>
          <p:cNvPr id="23" name="Rectangle 22"/>
          <p:cNvSpPr/>
          <p:nvPr userDrawn="1"/>
        </p:nvSpPr>
        <p:spPr>
          <a:xfrm rot="5400000">
            <a:off x="11823700" y="-139700"/>
            <a:ext cx="228600" cy="5080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4" name="Rectangle 23"/>
          <p:cNvSpPr/>
          <p:nvPr userDrawn="1"/>
        </p:nvSpPr>
        <p:spPr>
          <a:xfrm rot="5400000">
            <a:off x="5626100" y="-5626100"/>
            <a:ext cx="228600" cy="11480800"/>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pic>
        <p:nvPicPr>
          <p:cNvPr id="11" name="Picture 10" descr="TBoP_CorpLogo_horiz_web.jpg"/>
          <p:cNvPicPr>
            <a:picLocks noChangeAspect="1"/>
          </p:cNvPicPr>
          <p:nvPr userDrawn="1"/>
        </p:nvPicPr>
        <p:blipFill>
          <a:blip r:embed="rId2"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377468845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4CD67C-0C3A-4979-80B9-00F43DF487B0}" type="datetime1">
              <a:rPr lang="en-US" smtClean="0"/>
              <a:pPr/>
              <a:t>12/2/2016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4057800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D8E636-7940-4461-8A40-8CDFDE5E42B6}" type="datetime1">
              <a:rPr lang="en-US" smtClean="0"/>
              <a:pPr/>
              <a:t>12/2/2016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377241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49B18C-747F-47A8-B284-53F4FC991F7A}" type="datetime1">
              <a:rPr lang="en-US" smtClean="0"/>
              <a:pPr/>
              <a:t>12/2/2016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3526440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F5A67-B662-4996-9AB2-8724ED0449D4}" type="datetime1">
              <a:rPr lang="en-US" smtClean="0"/>
              <a:pPr/>
              <a:t>12/2/2016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1236917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6DC4E9-1535-453F-ADE4-D3DB0A797227}" type="datetime1">
              <a:rPr lang="en-US" smtClean="0"/>
              <a:pPr/>
              <a:t>12/2/2016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333220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B2C705-3D2F-42F0-AD63-0242F981485B}" type="datetime1">
              <a:rPr lang="en-US" smtClean="0"/>
              <a:pPr/>
              <a:t>12/2/2016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3499949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4299F7-0578-4860-B39A-72C6F313AC0A}" type="datetime1">
              <a:rPr lang="en-US" smtClean="0"/>
              <a:pPr/>
              <a:t>12/2/2016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924D6B-5367-44E1-B9FD-A7F876B27152}" type="slidenum">
              <a:rPr lang="en-US" smtClean="0"/>
              <a:pPr/>
              <a:t>‹#›</a:t>
            </a:fld>
            <a:endParaRPr lang="en-US" dirty="0"/>
          </a:p>
        </p:txBody>
      </p:sp>
    </p:spTree>
    <p:extLst>
      <p:ext uri="{BB962C8B-B14F-4D97-AF65-F5344CB8AC3E}">
        <p14:creationId xmlns:p14="http://schemas.microsoft.com/office/powerpoint/2010/main" val="116350631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1219200" y="228600"/>
            <a:ext cx="104648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600200"/>
            <a:ext cx="10468864" cy="4572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3" name="Slide Number Placeholder 22"/>
          <p:cNvSpPr>
            <a:spLocks noGrp="1"/>
          </p:cNvSpPr>
          <p:nvPr>
            <p:ph type="sldNum" sz="quarter" idx="4"/>
          </p:nvPr>
        </p:nvSpPr>
        <p:spPr>
          <a:xfrm>
            <a:off x="5791200" y="6400800"/>
            <a:ext cx="711200" cy="381000"/>
          </a:xfrm>
          <a:prstGeom prst="rect">
            <a:avLst/>
          </a:prstGeom>
        </p:spPr>
        <p:txBody>
          <a:bodyPr vert="horz" anchor="ctr" anchorCtr="0">
            <a:noAutofit/>
          </a:bodyPr>
          <a:lstStyle>
            <a:lvl1pPr algn="ctr" eaLnBrk="1" latinLnBrk="0" hangingPunct="1">
              <a:defRPr kumimoji="0" sz="1333" b="0">
                <a:solidFill>
                  <a:schemeClr val="tx1">
                    <a:lumMod val="85000"/>
                    <a:lumOff val="15000"/>
                  </a:schemeClr>
                </a:solidFill>
              </a:defRPr>
            </a:lvl1pPr>
          </a:lstStyle>
          <a:p>
            <a:fld id="{3E403ED8-D210-4ADA-87C2-482B20289D62}" type="slidenum">
              <a:rPr lang="en-US" smtClean="0"/>
              <a:pPr/>
              <a:t>‹#›</a:t>
            </a:fld>
            <a:endParaRPr lang="en-US" dirty="0"/>
          </a:p>
        </p:txBody>
      </p:sp>
      <p:sp>
        <p:nvSpPr>
          <p:cNvPr id="3" name="Footer Placeholder 2"/>
          <p:cNvSpPr>
            <a:spLocks noGrp="1"/>
          </p:cNvSpPr>
          <p:nvPr>
            <p:ph type="ftr" sz="quarter" idx="3"/>
          </p:nvPr>
        </p:nvSpPr>
        <p:spPr>
          <a:xfrm>
            <a:off x="1219203" y="6416676"/>
            <a:ext cx="2438399" cy="365125"/>
          </a:xfrm>
          <a:prstGeom prst="rect">
            <a:avLst/>
          </a:prstGeom>
        </p:spPr>
        <p:txBody>
          <a:bodyPr vert="horz" anchor="ctr"/>
          <a:lstStyle>
            <a:lvl1pPr algn="l" eaLnBrk="1" latinLnBrk="0" hangingPunct="1">
              <a:defRPr kumimoji="0" sz="1333">
                <a:solidFill>
                  <a:schemeClr val="tx1">
                    <a:lumMod val="85000"/>
                    <a:lumOff val="15000"/>
                  </a:schemeClr>
                </a:solidFill>
              </a:defRPr>
            </a:lvl1pPr>
          </a:lstStyle>
          <a:p>
            <a:endParaRPr lang="en-US" dirty="0"/>
          </a:p>
        </p:txBody>
      </p:sp>
      <p:sp>
        <p:nvSpPr>
          <p:cNvPr id="14" name="Date Placeholder 13"/>
          <p:cNvSpPr>
            <a:spLocks noGrp="1"/>
          </p:cNvSpPr>
          <p:nvPr>
            <p:ph type="dt" sz="half" idx="2"/>
          </p:nvPr>
        </p:nvSpPr>
        <p:spPr>
          <a:xfrm>
            <a:off x="3759200" y="6416676"/>
            <a:ext cx="1930400" cy="365125"/>
          </a:xfrm>
          <a:prstGeom prst="rect">
            <a:avLst/>
          </a:prstGeom>
        </p:spPr>
        <p:txBody>
          <a:bodyPr vert="horz" anchor="ctr" anchorCtr="0"/>
          <a:lstStyle>
            <a:lvl1pPr algn="ctr" eaLnBrk="1" latinLnBrk="0" hangingPunct="1">
              <a:defRPr kumimoji="0" sz="1333">
                <a:solidFill>
                  <a:schemeClr val="tx1">
                    <a:lumMod val="85000"/>
                    <a:lumOff val="15000"/>
                  </a:schemeClr>
                </a:solidFill>
              </a:defRPr>
            </a:lvl1pPr>
          </a:lstStyle>
          <a:p>
            <a:fld id="{D2605070-9FA6-4733-AD1C-26E89F44E40E}" type="datetime1">
              <a:rPr lang="en-US" smtClean="0"/>
              <a:pPr/>
              <a:t>12/2/2016</a:t>
            </a:fld>
            <a:endParaRPr lang="en-US" dirty="0"/>
          </a:p>
        </p:txBody>
      </p:sp>
      <p:sp>
        <p:nvSpPr>
          <p:cNvPr id="18" name="Rectangle 17"/>
          <p:cNvSpPr/>
          <p:nvPr/>
        </p:nvSpPr>
        <p:spPr>
          <a:xfrm>
            <a:off x="0" y="0"/>
            <a:ext cx="304800" cy="4572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19" name="Rectangle 18"/>
          <p:cNvSpPr/>
          <p:nvPr/>
        </p:nvSpPr>
        <p:spPr>
          <a:xfrm>
            <a:off x="0" y="609600"/>
            <a:ext cx="304800" cy="6256339"/>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pic>
        <p:nvPicPr>
          <p:cNvPr id="11" name="Picture 10" descr="TBoP_CorpLogo_horiz_web.jpg"/>
          <p:cNvPicPr>
            <a:picLocks noChangeAspect="1"/>
          </p:cNvPicPr>
          <p:nvPr/>
        </p:nvPicPr>
        <p:blipFill>
          <a:blip r:embed="rId15"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257033219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Lst>
  <p:hf hdr="0" ftr="0" dt="0"/>
  <p:txStyles>
    <p:titleStyle>
      <a:lvl1pPr algn="l" rtl="0" eaLnBrk="1" latinLnBrk="0" hangingPunct="1">
        <a:spcBef>
          <a:spcPct val="0"/>
        </a:spcBef>
        <a:buNone/>
        <a:defRPr kumimoji="0" sz="4800" b="0" i="0" u="none" kern="1200">
          <a:solidFill>
            <a:schemeClr val="accent1">
              <a:lumMod val="75000"/>
            </a:schemeClr>
          </a:solidFill>
          <a:latin typeface="+mj-lt"/>
          <a:ea typeface="+mj-ea"/>
          <a:cs typeface="+mj-cs"/>
        </a:defRPr>
      </a:lvl1pPr>
    </p:titleStyle>
    <p:bodyStyle>
      <a:lvl1pPr marL="426709" indent="-426709" algn="l" rtl="0" eaLnBrk="1" latinLnBrk="0" hangingPunct="1">
        <a:spcBef>
          <a:spcPts val="933"/>
        </a:spcBef>
        <a:buClr>
          <a:schemeClr val="accent1"/>
        </a:buClr>
        <a:buSzPct val="100000"/>
        <a:buFont typeface="Arial" pitchFamily="34" charset="0"/>
        <a:buChar char="•"/>
        <a:defRPr kumimoji="0" sz="3733" kern="1200">
          <a:solidFill>
            <a:schemeClr val="tx1">
              <a:lumMod val="85000"/>
              <a:lumOff val="15000"/>
            </a:schemeClr>
          </a:solidFill>
          <a:latin typeface="+mn-lt"/>
          <a:ea typeface="+mn-ea"/>
          <a:cs typeface="+mn-cs"/>
        </a:defRPr>
      </a:lvl1pPr>
      <a:lvl2pPr marL="853419" indent="-365751" algn="l" rtl="0" eaLnBrk="1" latinLnBrk="0" hangingPunct="1">
        <a:spcBef>
          <a:spcPts val="733"/>
        </a:spcBef>
        <a:buClr>
          <a:schemeClr val="accent2">
            <a:lumMod val="75000"/>
          </a:schemeClr>
        </a:buClr>
        <a:buSzPct val="100000"/>
        <a:buFont typeface="Arial" pitchFamily="34" charset="0"/>
        <a:buChar char="•"/>
        <a:defRPr kumimoji="0" sz="3467" b="0" i="0" u="none" kern="1200">
          <a:solidFill>
            <a:schemeClr val="tx1">
              <a:lumMod val="85000"/>
              <a:lumOff val="15000"/>
            </a:schemeClr>
          </a:solidFill>
          <a:latin typeface="+mn-lt"/>
          <a:ea typeface="+mn-ea"/>
          <a:cs typeface="+mn-cs"/>
        </a:defRPr>
      </a:lvl2pPr>
      <a:lvl3pPr marL="1219170" indent="-304792" algn="l" rtl="0" eaLnBrk="1" latinLnBrk="0" hangingPunct="1">
        <a:spcBef>
          <a:spcPts val="667"/>
        </a:spcBef>
        <a:buClr>
          <a:schemeClr val="accent4"/>
        </a:buClr>
        <a:buSzPct val="100000"/>
        <a:buFont typeface="Arial" pitchFamily="34" charset="0"/>
        <a:buChar char="•"/>
        <a:defRPr kumimoji="0" sz="3200" kern="1200">
          <a:solidFill>
            <a:schemeClr val="tx1">
              <a:lumMod val="85000"/>
              <a:lumOff val="15000"/>
            </a:schemeClr>
          </a:solidFill>
          <a:latin typeface="+mn-lt"/>
          <a:ea typeface="+mn-ea"/>
          <a:cs typeface="+mn-cs"/>
        </a:defRPr>
      </a:lvl3pPr>
      <a:lvl4pPr marL="1828754" indent="-304792" algn="l" rtl="0" eaLnBrk="1" latinLnBrk="0" hangingPunct="1">
        <a:spcBef>
          <a:spcPts val="533"/>
        </a:spcBef>
        <a:buClr>
          <a:schemeClr val="accent3"/>
        </a:buClr>
        <a:buSzPct val="100000"/>
        <a:buFont typeface="Arial" pitchFamily="34" charset="0"/>
        <a:buChar char="•"/>
        <a:defRPr kumimoji="0" sz="2667" kern="1200">
          <a:solidFill>
            <a:schemeClr val="tx1">
              <a:lumMod val="85000"/>
              <a:lumOff val="15000"/>
            </a:schemeClr>
          </a:solidFill>
          <a:latin typeface="+mn-lt"/>
          <a:ea typeface="+mn-ea"/>
          <a:cs typeface="+mn-cs"/>
        </a:defRPr>
      </a:lvl4pPr>
      <a:lvl5pPr marL="2438339" indent="-304792" algn="l" rtl="0" eaLnBrk="1" latinLnBrk="0" hangingPunct="1">
        <a:spcBef>
          <a:spcPts val="533"/>
        </a:spcBef>
        <a:buClr>
          <a:schemeClr val="accent1"/>
        </a:buClr>
        <a:buSzPct val="100000"/>
        <a:buFont typeface="Arial" pitchFamily="34" charset="0"/>
        <a:buChar char="•"/>
        <a:defRPr kumimoji="0" sz="2667" kern="1200">
          <a:solidFill>
            <a:schemeClr val="tx1">
              <a:lumMod val="85000"/>
              <a:lumOff val="15000"/>
            </a:schemeClr>
          </a:solidFill>
          <a:latin typeface="+mn-lt"/>
          <a:ea typeface="+mn-ea"/>
          <a:cs typeface="+mn-cs"/>
        </a:defRPr>
      </a:lvl5pPr>
      <a:lvl6pPr marL="2804090" indent="-304792" algn="l" rtl="0" eaLnBrk="1" latinLnBrk="0" hangingPunct="1">
        <a:spcBef>
          <a:spcPct val="20000"/>
        </a:spcBef>
        <a:buClr>
          <a:schemeClr val="accent1"/>
        </a:buClr>
        <a:buFont typeface="Wingdings"/>
        <a:buChar char="§"/>
        <a:defRPr kumimoji="0" sz="2400" kern="1200" baseline="0">
          <a:solidFill>
            <a:schemeClr val="tx1"/>
          </a:solidFill>
          <a:latin typeface="+mn-lt"/>
          <a:ea typeface="+mn-ea"/>
          <a:cs typeface="+mn-cs"/>
        </a:defRPr>
      </a:lvl6pPr>
      <a:lvl7pPr marL="3169841" indent="-304792" algn="l" rtl="0" eaLnBrk="1" latinLnBrk="0" hangingPunct="1">
        <a:spcBef>
          <a:spcPct val="20000"/>
        </a:spcBef>
        <a:buClr>
          <a:schemeClr val="accent2"/>
        </a:buClr>
        <a:buFont typeface="Wingdings"/>
        <a:buChar char="§"/>
        <a:defRPr kumimoji="0" sz="2400" kern="1200" baseline="0">
          <a:solidFill>
            <a:schemeClr val="tx1"/>
          </a:solidFill>
          <a:latin typeface="+mn-lt"/>
          <a:ea typeface="+mn-ea"/>
          <a:cs typeface="+mn-cs"/>
        </a:defRPr>
      </a:lvl7pPr>
      <a:lvl8pPr marL="3535592" indent="-304792" algn="l" rtl="0" eaLnBrk="1" latinLnBrk="0" hangingPunct="1">
        <a:spcBef>
          <a:spcPct val="20000"/>
        </a:spcBef>
        <a:buClr>
          <a:schemeClr val="accent3"/>
        </a:buClr>
        <a:buFont typeface="Wingdings"/>
        <a:buChar char="§"/>
        <a:defRPr kumimoji="0" sz="2400" kern="1200" baseline="0">
          <a:solidFill>
            <a:schemeClr val="tx1"/>
          </a:solidFill>
          <a:latin typeface="+mn-lt"/>
          <a:ea typeface="+mn-ea"/>
          <a:cs typeface="+mn-cs"/>
        </a:defRPr>
      </a:lvl8pPr>
      <a:lvl9pPr marL="3901342" indent="-304792" algn="l" rtl="0" eaLnBrk="1" latinLnBrk="0" hangingPunct="1">
        <a:spcBef>
          <a:spcPct val="20000"/>
        </a:spcBef>
        <a:buClr>
          <a:schemeClr val="accent4"/>
        </a:buClr>
        <a:buFont typeface="Wingdings"/>
        <a:buChar char="§"/>
        <a:defRPr kumimoji="0" sz="2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609585" algn="l" rtl="0" eaLnBrk="1" latinLnBrk="0" hangingPunct="1">
        <a:defRPr kumimoji="0" kern="1200">
          <a:solidFill>
            <a:schemeClr val="tx1"/>
          </a:solidFill>
          <a:latin typeface="+mn-lt"/>
          <a:ea typeface="+mn-ea"/>
          <a:cs typeface="+mn-cs"/>
        </a:defRPr>
      </a:lvl2pPr>
      <a:lvl3pPr marL="1219170" algn="l" rtl="0" eaLnBrk="1" latinLnBrk="0" hangingPunct="1">
        <a:defRPr kumimoji="0" kern="1200">
          <a:solidFill>
            <a:schemeClr val="tx1"/>
          </a:solidFill>
          <a:latin typeface="+mn-lt"/>
          <a:ea typeface="+mn-ea"/>
          <a:cs typeface="+mn-cs"/>
        </a:defRPr>
      </a:lvl3pPr>
      <a:lvl4pPr marL="1828754" algn="l" rtl="0" eaLnBrk="1" latinLnBrk="0" hangingPunct="1">
        <a:defRPr kumimoji="0" kern="1200">
          <a:solidFill>
            <a:schemeClr val="tx1"/>
          </a:solidFill>
          <a:latin typeface="+mn-lt"/>
          <a:ea typeface="+mn-ea"/>
          <a:cs typeface="+mn-cs"/>
        </a:defRPr>
      </a:lvl4pPr>
      <a:lvl5pPr marL="2438339" algn="l" rtl="0" eaLnBrk="1" latinLnBrk="0" hangingPunct="1">
        <a:defRPr kumimoji="0" kern="1200">
          <a:solidFill>
            <a:schemeClr val="tx1"/>
          </a:solidFill>
          <a:latin typeface="+mn-lt"/>
          <a:ea typeface="+mn-ea"/>
          <a:cs typeface="+mn-cs"/>
        </a:defRPr>
      </a:lvl5pPr>
      <a:lvl6pPr marL="3047924" algn="l" rtl="0" eaLnBrk="1" latinLnBrk="0" hangingPunct="1">
        <a:defRPr kumimoji="0" kern="1200">
          <a:solidFill>
            <a:schemeClr val="tx1"/>
          </a:solidFill>
          <a:latin typeface="+mn-lt"/>
          <a:ea typeface="+mn-ea"/>
          <a:cs typeface="+mn-cs"/>
        </a:defRPr>
      </a:lvl6pPr>
      <a:lvl7pPr marL="3657509" algn="l" rtl="0" eaLnBrk="1" latinLnBrk="0" hangingPunct="1">
        <a:defRPr kumimoji="0" kern="1200">
          <a:solidFill>
            <a:schemeClr val="tx1"/>
          </a:solidFill>
          <a:latin typeface="+mn-lt"/>
          <a:ea typeface="+mn-ea"/>
          <a:cs typeface="+mn-cs"/>
        </a:defRPr>
      </a:lvl7pPr>
      <a:lvl8pPr marL="4267093" algn="l" rtl="0" eaLnBrk="1" latinLnBrk="0" hangingPunct="1">
        <a:defRPr kumimoji="0" kern="1200">
          <a:solidFill>
            <a:schemeClr val="tx1"/>
          </a:solidFill>
          <a:latin typeface="+mn-lt"/>
          <a:ea typeface="+mn-ea"/>
          <a:cs typeface="+mn-cs"/>
        </a:defRPr>
      </a:lvl8pPr>
      <a:lvl9pPr marL="4876678"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1219200" y="228600"/>
            <a:ext cx="104648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600200"/>
            <a:ext cx="10468864" cy="4572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3" name="Slide Number Placeholder 22"/>
          <p:cNvSpPr>
            <a:spLocks noGrp="1"/>
          </p:cNvSpPr>
          <p:nvPr>
            <p:ph type="sldNum" sz="quarter" idx="4"/>
          </p:nvPr>
        </p:nvSpPr>
        <p:spPr>
          <a:xfrm>
            <a:off x="5791200" y="6400800"/>
            <a:ext cx="711200" cy="381000"/>
          </a:xfrm>
          <a:prstGeom prst="rect">
            <a:avLst/>
          </a:prstGeom>
        </p:spPr>
        <p:txBody>
          <a:bodyPr vert="horz" anchor="ctr" anchorCtr="0">
            <a:noAutofit/>
          </a:bodyPr>
          <a:lstStyle>
            <a:lvl1pPr algn="ctr" eaLnBrk="1" latinLnBrk="0" hangingPunct="1">
              <a:defRPr kumimoji="0" sz="1333" b="0">
                <a:solidFill>
                  <a:schemeClr val="tx1">
                    <a:lumMod val="85000"/>
                    <a:lumOff val="15000"/>
                  </a:schemeClr>
                </a:solidFill>
              </a:defRPr>
            </a:lvl1pPr>
          </a:lstStyle>
          <a:p>
            <a:fld id="{7B384052-57FD-4A2E-B56A-C38DFB729E9C}" type="slidenum">
              <a:rPr lang="en-US" smtClean="0"/>
              <a:pPr/>
              <a:t>‹#›</a:t>
            </a:fld>
            <a:endParaRPr lang="en-US" dirty="0"/>
          </a:p>
        </p:txBody>
      </p:sp>
      <p:sp>
        <p:nvSpPr>
          <p:cNvPr id="3" name="Footer Placeholder 2"/>
          <p:cNvSpPr>
            <a:spLocks noGrp="1"/>
          </p:cNvSpPr>
          <p:nvPr>
            <p:ph type="ftr" sz="quarter" idx="3"/>
          </p:nvPr>
        </p:nvSpPr>
        <p:spPr>
          <a:xfrm>
            <a:off x="1219203" y="6416676"/>
            <a:ext cx="2438399" cy="365125"/>
          </a:xfrm>
          <a:prstGeom prst="rect">
            <a:avLst/>
          </a:prstGeom>
        </p:spPr>
        <p:txBody>
          <a:bodyPr vert="horz" anchor="ctr"/>
          <a:lstStyle>
            <a:lvl1pPr algn="l" eaLnBrk="1" latinLnBrk="0" hangingPunct="1">
              <a:defRPr kumimoji="0" sz="1333">
                <a:solidFill>
                  <a:schemeClr val="tx1">
                    <a:lumMod val="85000"/>
                    <a:lumOff val="15000"/>
                  </a:schemeClr>
                </a:solidFill>
              </a:defRPr>
            </a:lvl1pPr>
          </a:lstStyle>
          <a:p>
            <a:endParaRPr lang="en-US" dirty="0"/>
          </a:p>
        </p:txBody>
      </p:sp>
      <p:sp>
        <p:nvSpPr>
          <p:cNvPr id="14" name="Date Placeholder 13"/>
          <p:cNvSpPr>
            <a:spLocks noGrp="1"/>
          </p:cNvSpPr>
          <p:nvPr>
            <p:ph type="dt" sz="half" idx="2"/>
          </p:nvPr>
        </p:nvSpPr>
        <p:spPr>
          <a:xfrm>
            <a:off x="3759200" y="6416676"/>
            <a:ext cx="1930400" cy="365125"/>
          </a:xfrm>
          <a:prstGeom prst="rect">
            <a:avLst/>
          </a:prstGeom>
        </p:spPr>
        <p:txBody>
          <a:bodyPr vert="horz" anchor="ctr" anchorCtr="0"/>
          <a:lstStyle>
            <a:lvl1pPr algn="ctr" eaLnBrk="1" latinLnBrk="0" hangingPunct="1">
              <a:defRPr kumimoji="0" sz="1333">
                <a:solidFill>
                  <a:schemeClr val="tx1">
                    <a:lumMod val="85000"/>
                    <a:lumOff val="15000"/>
                  </a:schemeClr>
                </a:solidFill>
              </a:defRPr>
            </a:lvl1pPr>
          </a:lstStyle>
          <a:p>
            <a:fld id="{6B17A7A4-A90A-4308-BF13-B2FF253BFB5B}" type="datetime1">
              <a:rPr lang="en-US" smtClean="0"/>
              <a:pPr/>
              <a:t>12/2/2016</a:t>
            </a:fld>
            <a:endParaRPr lang="en-US" dirty="0"/>
          </a:p>
        </p:txBody>
      </p:sp>
      <p:sp>
        <p:nvSpPr>
          <p:cNvPr id="18" name="Rectangle 17"/>
          <p:cNvSpPr/>
          <p:nvPr/>
        </p:nvSpPr>
        <p:spPr>
          <a:xfrm>
            <a:off x="11887200" y="0"/>
            <a:ext cx="304800" cy="457200"/>
          </a:xfrm>
          <a:prstGeom prst="rect">
            <a:avLst/>
          </a:prstGeom>
          <a:solidFill>
            <a:schemeClr val="accent2">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19" name="Rectangle 18"/>
          <p:cNvSpPr/>
          <p:nvPr/>
        </p:nvSpPr>
        <p:spPr>
          <a:xfrm>
            <a:off x="11887200" y="609600"/>
            <a:ext cx="304800" cy="6256339"/>
          </a:xfrm>
          <a:prstGeom prst="rect">
            <a:avLst/>
          </a:prstGeom>
          <a:solidFill>
            <a:schemeClr val="accent1">
              <a:lumMod val="75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pic>
        <p:nvPicPr>
          <p:cNvPr id="11" name="Picture 10" descr="TBoP_CorpLogo_horiz_web.jpg"/>
          <p:cNvPicPr>
            <a:picLocks noChangeAspect="1"/>
          </p:cNvPicPr>
          <p:nvPr/>
        </p:nvPicPr>
        <p:blipFill>
          <a:blip r:embed="rId15" cstate="print"/>
          <a:stretch>
            <a:fillRect/>
          </a:stretch>
        </p:blipFill>
        <p:spPr>
          <a:xfrm>
            <a:off x="8737600" y="5867400"/>
            <a:ext cx="3025336" cy="853440"/>
          </a:xfrm>
          <a:prstGeom prst="rect">
            <a:avLst/>
          </a:prstGeom>
        </p:spPr>
      </p:pic>
    </p:spTree>
    <p:extLst>
      <p:ext uri="{BB962C8B-B14F-4D97-AF65-F5344CB8AC3E}">
        <p14:creationId xmlns:p14="http://schemas.microsoft.com/office/powerpoint/2010/main" val="149831533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Lst>
  <p:hf hdr="0" ftr="0" dt="0"/>
  <p:txStyles>
    <p:titleStyle>
      <a:lvl1pPr algn="l" rtl="0" eaLnBrk="1" latinLnBrk="0" hangingPunct="1">
        <a:spcBef>
          <a:spcPct val="0"/>
        </a:spcBef>
        <a:buNone/>
        <a:defRPr kumimoji="0" sz="4800" b="0" i="0" u="none" kern="1200">
          <a:solidFill>
            <a:schemeClr val="accent1">
              <a:lumMod val="75000"/>
            </a:schemeClr>
          </a:solidFill>
          <a:latin typeface="+mj-lt"/>
          <a:ea typeface="+mj-ea"/>
          <a:cs typeface="+mj-cs"/>
        </a:defRPr>
      </a:lvl1pPr>
    </p:titleStyle>
    <p:bodyStyle>
      <a:lvl1pPr marL="426709" indent="-426709" algn="l" rtl="0" eaLnBrk="1" latinLnBrk="0" hangingPunct="1">
        <a:spcBef>
          <a:spcPts val="933"/>
        </a:spcBef>
        <a:buClr>
          <a:schemeClr val="accent1"/>
        </a:buClr>
        <a:buSzPct val="100000"/>
        <a:buFont typeface="Arial" pitchFamily="34" charset="0"/>
        <a:buChar char="•"/>
        <a:defRPr kumimoji="0" sz="3733" kern="1200">
          <a:solidFill>
            <a:schemeClr val="tx1">
              <a:lumMod val="85000"/>
              <a:lumOff val="15000"/>
            </a:schemeClr>
          </a:solidFill>
          <a:latin typeface="+mn-lt"/>
          <a:ea typeface="+mn-ea"/>
          <a:cs typeface="+mn-cs"/>
        </a:defRPr>
      </a:lvl1pPr>
      <a:lvl2pPr marL="853419" indent="-365751" algn="l" rtl="0" eaLnBrk="1" latinLnBrk="0" hangingPunct="1">
        <a:spcBef>
          <a:spcPts val="733"/>
        </a:spcBef>
        <a:buClr>
          <a:schemeClr val="accent2">
            <a:lumMod val="75000"/>
          </a:schemeClr>
        </a:buClr>
        <a:buSzPct val="100000"/>
        <a:buFont typeface="Arial" pitchFamily="34" charset="0"/>
        <a:buChar char="•"/>
        <a:defRPr kumimoji="0" sz="3467" b="0" i="0" u="none" kern="1200">
          <a:solidFill>
            <a:schemeClr val="tx1">
              <a:lumMod val="85000"/>
              <a:lumOff val="15000"/>
            </a:schemeClr>
          </a:solidFill>
          <a:latin typeface="+mn-lt"/>
          <a:ea typeface="+mn-ea"/>
          <a:cs typeface="+mn-cs"/>
        </a:defRPr>
      </a:lvl2pPr>
      <a:lvl3pPr marL="1219170" indent="-304792" algn="l" rtl="0" eaLnBrk="1" latinLnBrk="0" hangingPunct="1">
        <a:spcBef>
          <a:spcPts val="667"/>
        </a:spcBef>
        <a:buClr>
          <a:schemeClr val="accent4"/>
        </a:buClr>
        <a:buSzPct val="100000"/>
        <a:buFont typeface="Arial" pitchFamily="34" charset="0"/>
        <a:buChar char="•"/>
        <a:defRPr kumimoji="0" sz="3200" kern="1200">
          <a:solidFill>
            <a:schemeClr val="tx1">
              <a:lumMod val="85000"/>
              <a:lumOff val="15000"/>
            </a:schemeClr>
          </a:solidFill>
          <a:latin typeface="+mn-lt"/>
          <a:ea typeface="+mn-ea"/>
          <a:cs typeface="+mn-cs"/>
        </a:defRPr>
      </a:lvl3pPr>
      <a:lvl4pPr marL="1828754" indent="-304792" algn="l" rtl="0" eaLnBrk="1" latinLnBrk="0" hangingPunct="1">
        <a:spcBef>
          <a:spcPts val="533"/>
        </a:spcBef>
        <a:buClr>
          <a:schemeClr val="accent3"/>
        </a:buClr>
        <a:buSzPct val="100000"/>
        <a:buFont typeface="Arial" pitchFamily="34" charset="0"/>
        <a:buChar char="•"/>
        <a:defRPr kumimoji="0" sz="2667" kern="1200">
          <a:solidFill>
            <a:schemeClr val="tx1">
              <a:lumMod val="85000"/>
              <a:lumOff val="15000"/>
            </a:schemeClr>
          </a:solidFill>
          <a:latin typeface="+mn-lt"/>
          <a:ea typeface="+mn-ea"/>
          <a:cs typeface="+mn-cs"/>
        </a:defRPr>
      </a:lvl4pPr>
      <a:lvl5pPr marL="2438339" indent="-304792" algn="l" rtl="0" eaLnBrk="1" latinLnBrk="0" hangingPunct="1">
        <a:spcBef>
          <a:spcPts val="533"/>
        </a:spcBef>
        <a:buClr>
          <a:schemeClr val="accent1"/>
        </a:buClr>
        <a:buSzPct val="100000"/>
        <a:buFont typeface="Arial" pitchFamily="34" charset="0"/>
        <a:buChar char="•"/>
        <a:defRPr kumimoji="0" sz="2667" kern="1200">
          <a:solidFill>
            <a:schemeClr val="tx1">
              <a:lumMod val="85000"/>
              <a:lumOff val="15000"/>
            </a:schemeClr>
          </a:solidFill>
          <a:latin typeface="+mn-lt"/>
          <a:ea typeface="+mn-ea"/>
          <a:cs typeface="+mn-cs"/>
        </a:defRPr>
      </a:lvl5pPr>
      <a:lvl6pPr marL="2804090" indent="-304792" algn="l" rtl="0" eaLnBrk="1" latinLnBrk="0" hangingPunct="1">
        <a:spcBef>
          <a:spcPct val="20000"/>
        </a:spcBef>
        <a:buClr>
          <a:schemeClr val="accent1"/>
        </a:buClr>
        <a:buFont typeface="Wingdings"/>
        <a:buChar char="§"/>
        <a:defRPr kumimoji="0" sz="2400" kern="1200" baseline="0">
          <a:solidFill>
            <a:schemeClr val="tx1"/>
          </a:solidFill>
          <a:latin typeface="+mn-lt"/>
          <a:ea typeface="+mn-ea"/>
          <a:cs typeface="+mn-cs"/>
        </a:defRPr>
      </a:lvl6pPr>
      <a:lvl7pPr marL="3169841" indent="-304792" algn="l" rtl="0" eaLnBrk="1" latinLnBrk="0" hangingPunct="1">
        <a:spcBef>
          <a:spcPct val="20000"/>
        </a:spcBef>
        <a:buClr>
          <a:schemeClr val="accent2"/>
        </a:buClr>
        <a:buFont typeface="Wingdings"/>
        <a:buChar char="§"/>
        <a:defRPr kumimoji="0" sz="2400" kern="1200" baseline="0">
          <a:solidFill>
            <a:schemeClr val="tx1"/>
          </a:solidFill>
          <a:latin typeface="+mn-lt"/>
          <a:ea typeface="+mn-ea"/>
          <a:cs typeface="+mn-cs"/>
        </a:defRPr>
      </a:lvl7pPr>
      <a:lvl8pPr marL="3535592" indent="-304792" algn="l" rtl="0" eaLnBrk="1" latinLnBrk="0" hangingPunct="1">
        <a:spcBef>
          <a:spcPct val="20000"/>
        </a:spcBef>
        <a:buClr>
          <a:schemeClr val="accent3"/>
        </a:buClr>
        <a:buFont typeface="Wingdings"/>
        <a:buChar char="§"/>
        <a:defRPr kumimoji="0" sz="2400" kern="1200" baseline="0">
          <a:solidFill>
            <a:schemeClr val="tx1"/>
          </a:solidFill>
          <a:latin typeface="+mn-lt"/>
          <a:ea typeface="+mn-ea"/>
          <a:cs typeface="+mn-cs"/>
        </a:defRPr>
      </a:lvl8pPr>
      <a:lvl9pPr marL="3901342" indent="-304792" algn="l" rtl="0" eaLnBrk="1" latinLnBrk="0" hangingPunct="1">
        <a:spcBef>
          <a:spcPct val="20000"/>
        </a:spcBef>
        <a:buClr>
          <a:schemeClr val="accent4"/>
        </a:buClr>
        <a:buFont typeface="Wingdings"/>
        <a:buChar char="§"/>
        <a:defRPr kumimoji="0" sz="2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609585" algn="l" rtl="0" eaLnBrk="1" latinLnBrk="0" hangingPunct="1">
        <a:defRPr kumimoji="0" kern="1200">
          <a:solidFill>
            <a:schemeClr val="tx1"/>
          </a:solidFill>
          <a:latin typeface="+mn-lt"/>
          <a:ea typeface="+mn-ea"/>
          <a:cs typeface="+mn-cs"/>
        </a:defRPr>
      </a:lvl2pPr>
      <a:lvl3pPr marL="1219170" algn="l" rtl="0" eaLnBrk="1" latinLnBrk="0" hangingPunct="1">
        <a:defRPr kumimoji="0" kern="1200">
          <a:solidFill>
            <a:schemeClr val="tx1"/>
          </a:solidFill>
          <a:latin typeface="+mn-lt"/>
          <a:ea typeface="+mn-ea"/>
          <a:cs typeface="+mn-cs"/>
        </a:defRPr>
      </a:lvl3pPr>
      <a:lvl4pPr marL="1828754" algn="l" rtl="0" eaLnBrk="1" latinLnBrk="0" hangingPunct="1">
        <a:defRPr kumimoji="0" kern="1200">
          <a:solidFill>
            <a:schemeClr val="tx1"/>
          </a:solidFill>
          <a:latin typeface="+mn-lt"/>
          <a:ea typeface="+mn-ea"/>
          <a:cs typeface="+mn-cs"/>
        </a:defRPr>
      </a:lvl4pPr>
      <a:lvl5pPr marL="2438339" algn="l" rtl="0" eaLnBrk="1" latinLnBrk="0" hangingPunct="1">
        <a:defRPr kumimoji="0" kern="1200">
          <a:solidFill>
            <a:schemeClr val="tx1"/>
          </a:solidFill>
          <a:latin typeface="+mn-lt"/>
          <a:ea typeface="+mn-ea"/>
          <a:cs typeface="+mn-cs"/>
        </a:defRPr>
      </a:lvl5pPr>
      <a:lvl6pPr marL="3047924" algn="l" rtl="0" eaLnBrk="1" latinLnBrk="0" hangingPunct="1">
        <a:defRPr kumimoji="0" kern="1200">
          <a:solidFill>
            <a:schemeClr val="tx1"/>
          </a:solidFill>
          <a:latin typeface="+mn-lt"/>
          <a:ea typeface="+mn-ea"/>
          <a:cs typeface="+mn-cs"/>
        </a:defRPr>
      </a:lvl6pPr>
      <a:lvl7pPr marL="3657509" algn="l" rtl="0" eaLnBrk="1" latinLnBrk="0" hangingPunct="1">
        <a:defRPr kumimoji="0" kern="1200">
          <a:solidFill>
            <a:schemeClr val="tx1"/>
          </a:solidFill>
          <a:latin typeface="+mn-lt"/>
          <a:ea typeface="+mn-ea"/>
          <a:cs typeface="+mn-cs"/>
        </a:defRPr>
      </a:lvl7pPr>
      <a:lvl8pPr marL="4267093" algn="l" rtl="0" eaLnBrk="1" latinLnBrk="0" hangingPunct="1">
        <a:defRPr kumimoji="0" kern="1200">
          <a:solidFill>
            <a:schemeClr val="tx1"/>
          </a:solidFill>
          <a:latin typeface="+mn-lt"/>
          <a:ea typeface="+mn-ea"/>
          <a:cs typeface="+mn-cs"/>
        </a:defRPr>
      </a:lvl8pPr>
      <a:lvl9pPr marL="4876678"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4.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4.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14.xml"/><Relationship Id="rId4" Type="http://schemas.openxmlformats.org/officeDocument/2006/relationships/hyperlink" Target="http://www.highmarkbcbs.co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openxmlformats.org/officeDocument/2006/relationships/hyperlink" Target="http://www.calltohealth.org/" TargetMode="External"/><Relationship Id="rId2" Type="http://schemas.openxmlformats.org/officeDocument/2006/relationships/notesSlide" Target="../notesSlides/notesSlide27.xml"/><Relationship Id="rId1" Type="http://schemas.openxmlformats.org/officeDocument/2006/relationships/slideLayout" Target="../slideLayouts/slideLayout14.xml"/><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0.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0.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0.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0.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0.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0.xml"/><Relationship Id="rId5" Type="http://schemas.openxmlformats.org/officeDocument/2006/relationships/image" Target="../media/image8.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smtClean="0"/>
              <a:t>Mid Council Financial Network and the Board of Pensions</a:t>
            </a:r>
            <a:endParaRPr lang="en-US" dirty="0"/>
          </a:p>
        </p:txBody>
      </p:sp>
    </p:spTree>
    <p:extLst>
      <p:ext uri="{BB962C8B-B14F-4D97-AF65-F5344CB8AC3E}">
        <p14:creationId xmlns:p14="http://schemas.microsoft.com/office/powerpoint/2010/main" val="1002079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E403ED8-D210-4ADA-87C2-482B20289D62}" type="slidenum">
              <a:rPr lang="en-US" smtClean="0"/>
              <a:pPr/>
              <a:t>10</a:t>
            </a:fld>
            <a:endParaRPr lang="en-US" dirty="0"/>
          </a:p>
        </p:txBody>
      </p:sp>
      <p:sp>
        <p:nvSpPr>
          <p:cNvPr id="8" name="Title 1"/>
          <p:cNvSpPr>
            <a:spLocks noGrp="1"/>
          </p:cNvSpPr>
          <p:nvPr>
            <p:ph type="title"/>
          </p:nvPr>
        </p:nvSpPr>
        <p:spPr>
          <a:xfrm>
            <a:off x="1219200" y="1600200"/>
            <a:ext cx="9753600" cy="1752600"/>
          </a:xfrm>
        </p:spPr>
        <p:txBody>
          <a:bodyPr/>
          <a:lstStyle/>
          <a:p>
            <a:r>
              <a:rPr lang="en-US" dirty="0" smtClean="0"/>
              <a:t>Call to Wholeness</a:t>
            </a:r>
            <a:endParaRPr lang="en-US" dirty="0"/>
          </a:p>
        </p:txBody>
      </p:sp>
      <p:sp>
        <p:nvSpPr>
          <p:cNvPr id="9" name="Text Placeholder 2"/>
          <p:cNvSpPr txBox="1">
            <a:spLocks/>
          </p:cNvSpPr>
          <p:nvPr/>
        </p:nvSpPr>
        <p:spPr>
          <a:xfrm>
            <a:off x="1219201" y="3429001"/>
            <a:ext cx="9753600" cy="1500187"/>
          </a:xfrm>
          <a:prstGeom prst="rect">
            <a:avLst/>
          </a:prstGeom>
        </p:spPr>
        <p:txBody>
          <a:bodyPr vert="horz" anchor="ctr">
            <a:normAutofit fontScale="92500" lnSpcReduction="20000"/>
          </a:bodyPr>
          <a:lstStyle/>
          <a:p>
            <a:pPr marL="426709" marR="0" lvl="0" indent="-426709" algn="r" defTabSz="914400" rtl="0" eaLnBrk="1" fontAlgn="auto" latinLnBrk="0" hangingPunct="1">
              <a:lnSpc>
                <a:spcPct val="100000"/>
              </a:lnSpc>
              <a:spcBef>
                <a:spcPts val="933"/>
              </a:spcBef>
              <a:spcAft>
                <a:spcPts val="0"/>
              </a:spcAft>
              <a:buClr>
                <a:schemeClr val="accent1"/>
              </a:buClr>
              <a:buSzPct val="100000"/>
              <a:tabLst/>
              <a:defRPr/>
            </a:pPr>
            <a:r>
              <a:rPr kumimoji="0" lang="en-US" sz="3733" b="0" i="1"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“The desire for health and wholeness are</a:t>
            </a:r>
            <a:br>
              <a:rPr kumimoji="0" lang="en-US" sz="3733" b="0" i="1"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br>
            <a:r>
              <a:rPr kumimoji="0" lang="en-US" sz="3733" b="0" i="1"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the heart of the gospel call ... ”</a:t>
            </a:r>
          </a:p>
          <a:p>
            <a:pPr marL="426709" marR="0" lvl="0" indent="-426709" algn="r" defTabSz="914400" rtl="0" eaLnBrk="1" fontAlgn="auto" latinLnBrk="0" hangingPunct="1">
              <a:lnSpc>
                <a:spcPct val="100000"/>
              </a:lnSpc>
              <a:spcBef>
                <a:spcPts val="933"/>
              </a:spcBef>
              <a:spcAft>
                <a:spcPts val="0"/>
              </a:spcAft>
              <a:buClr>
                <a:schemeClr val="accent1"/>
              </a:buClr>
              <a:buSzPct val="100000"/>
              <a:tabLst/>
              <a:defRPr/>
            </a:pPr>
            <a:r>
              <a:rPr kumimoji="0" lang="en-US" sz="3733"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 Theology of Benefits</a:t>
            </a:r>
            <a:endParaRPr kumimoji="0" lang="en-US" sz="3733" b="0"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152400"/>
            <a:ext cx="10363200" cy="1143000"/>
          </a:xfrm>
        </p:spPr>
        <p:txBody>
          <a:bodyPr/>
          <a:lstStyle/>
          <a:p>
            <a:r>
              <a:rPr lang="en-US" dirty="0" smtClean="0"/>
              <a:t>The Plan</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72141425"/>
              </p:ext>
            </p:extLst>
          </p:nvPr>
        </p:nvGraphicFramePr>
        <p:xfrm>
          <a:off x="1219200" y="1219199"/>
          <a:ext cx="10668000" cy="4820496"/>
        </p:xfrm>
        <a:graphic>
          <a:graphicData uri="http://schemas.openxmlformats.org/drawingml/2006/table">
            <a:tbl>
              <a:tblPr firstRow="1" bandRow="1">
                <a:tableStyleId>{93296810-A885-4BE3-A3E7-6D5BEEA58F35}</a:tableStyleId>
              </a:tblPr>
              <a:tblGrid>
                <a:gridCol w="2928469"/>
                <a:gridCol w="3777131"/>
                <a:gridCol w="3962400"/>
              </a:tblGrid>
              <a:tr h="701694">
                <a:tc>
                  <a:txBody>
                    <a:bodyPr/>
                    <a:lstStyle/>
                    <a:p>
                      <a:r>
                        <a:rPr lang="en-US" dirty="0" smtClean="0"/>
                        <a:t>Benefits</a:t>
                      </a:r>
                      <a:r>
                        <a:rPr lang="en-US" baseline="0" dirty="0" smtClean="0"/>
                        <a:t> </a:t>
                      </a:r>
                    </a:p>
                  </a:txBody>
                  <a:tcPr marL="121920" marR="121920" anchor="ctr"/>
                </a:tc>
                <a:tc>
                  <a:txBody>
                    <a:bodyPr/>
                    <a:lstStyle/>
                    <a:p>
                      <a:pPr algn="ctr"/>
                      <a:r>
                        <a:rPr lang="en-US" dirty="0" smtClean="0"/>
                        <a:t>Pastor’s Participation: </a:t>
                      </a:r>
                      <a:br>
                        <a:rPr lang="en-US" dirty="0" smtClean="0"/>
                      </a:br>
                      <a:r>
                        <a:rPr lang="en-US" dirty="0" smtClean="0"/>
                        <a:t>Installed Pastors*</a:t>
                      </a:r>
                      <a:endParaRPr lang="en-US" dirty="0"/>
                    </a:p>
                  </a:txBody>
                  <a:tcPr marL="121920" marR="121920" anchor="ctr"/>
                </a:tc>
                <a:tc>
                  <a:txBody>
                    <a:bodyPr/>
                    <a:lstStyle/>
                    <a:p>
                      <a:pPr algn="ctr"/>
                      <a:r>
                        <a:rPr lang="en-US" dirty="0" smtClean="0"/>
                        <a:t>Other Employees*</a:t>
                      </a:r>
                      <a:endParaRPr lang="en-US" dirty="0"/>
                    </a:p>
                  </a:txBody>
                  <a:tcPr marL="121920" marR="121920" anchor="ctr"/>
                </a:tc>
              </a:tr>
              <a:tr h="1087192">
                <a:tc>
                  <a:txBody>
                    <a:bodyPr/>
                    <a:lstStyle/>
                    <a:p>
                      <a:r>
                        <a:rPr lang="en-US" dirty="0" smtClean="0">
                          <a:solidFill>
                            <a:schemeClr val="tx1">
                              <a:lumMod val="85000"/>
                              <a:lumOff val="15000"/>
                            </a:schemeClr>
                          </a:solidFill>
                        </a:rPr>
                        <a:t>Retirement</a:t>
                      </a:r>
                      <a:endParaRPr lang="en-US" dirty="0">
                        <a:solidFill>
                          <a:schemeClr val="tx1">
                            <a:lumMod val="85000"/>
                            <a:lumOff val="15000"/>
                          </a:schemeClr>
                        </a:solidFill>
                      </a:endParaRPr>
                    </a:p>
                  </a:txBody>
                  <a:tcPr marL="121920" marR="121920">
                    <a:solidFill>
                      <a:srgbClr val="FCE0C8"/>
                    </a:solidFill>
                  </a:tcPr>
                </a:tc>
                <a:tc>
                  <a:txBody>
                    <a:bodyPr/>
                    <a:lstStyle/>
                    <a:p>
                      <a:r>
                        <a:rPr lang="en-US" sz="1400" dirty="0" smtClean="0">
                          <a:solidFill>
                            <a:schemeClr val="tx1">
                              <a:lumMod val="85000"/>
                              <a:lumOff val="15000"/>
                            </a:schemeClr>
                          </a:solidFill>
                        </a:rPr>
                        <a:t>Pension </a:t>
                      </a:r>
                    </a:p>
                    <a:p>
                      <a:r>
                        <a:rPr lang="en-US" sz="1400" dirty="0" smtClean="0">
                          <a:solidFill>
                            <a:schemeClr val="tx1">
                              <a:lumMod val="85000"/>
                              <a:lumOff val="15000"/>
                            </a:schemeClr>
                          </a:solidFill>
                        </a:rPr>
                        <a:t>(11% effective</a:t>
                      </a:r>
                      <a:r>
                        <a:rPr lang="en-US" sz="1400" baseline="0" dirty="0" smtClean="0">
                          <a:solidFill>
                            <a:schemeClr val="tx1">
                              <a:lumMod val="85000"/>
                              <a:lumOff val="15000"/>
                            </a:schemeClr>
                          </a:solidFill>
                        </a:rPr>
                        <a:t> salary)</a:t>
                      </a:r>
                    </a:p>
                    <a:p>
                      <a:endParaRPr lang="en-US" sz="1000" baseline="0" dirty="0" smtClean="0">
                        <a:solidFill>
                          <a:schemeClr val="tx1">
                            <a:lumMod val="85000"/>
                            <a:lumOff val="15000"/>
                          </a:schemeClr>
                        </a:solidFill>
                      </a:endParaRPr>
                    </a:p>
                    <a:p>
                      <a:r>
                        <a:rPr lang="en-US" sz="1400" baseline="0" dirty="0" smtClean="0">
                          <a:solidFill>
                            <a:schemeClr val="tx1">
                              <a:lumMod val="85000"/>
                              <a:lumOff val="15000"/>
                            </a:schemeClr>
                          </a:solidFill>
                        </a:rPr>
                        <a:t>Retirement Savings Plan</a:t>
                      </a:r>
                    </a:p>
                    <a:p>
                      <a:r>
                        <a:rPr lang="en-US" sz="1400" baseline="0" dirty="0" smtClean="0">
                          <a:solidFill>
                            <a:schemeClr val="tx1">
                              <a:lumMod val="85000"/>
                              <a:lumOff val="15000"/>
                            </a:schemeClr>
                          </a:solidFill>
                        </a:rPr>
                        <a:t>(voluntary contributions)</a:t>
                      </a:r>
                      <a:endParaRPr lang="en-US" sz="1400" dirty="0">
                        <a:solidFill>
                          <a:schemeClr val="tx1">
                            <a:lumMod val="85000"/>
                            <a:lumOff val="15000"/>
                          </a:schemeClr>
                        </a:solidFill>
                      </a:endParaRPr>
                    </a:p>
                  </a:txBody>
                  <a:tcPr marL="121920" marR="121920">
                    <a:solidFill>
                      <a:srgbClr val="FCE0C8"/>
                    </a:solidFill>
                  </a:tcPr>
                </a:tc>
                <a:tc>
                  <a:txBody>
                    <a:bodyPr/>
                    <a:lstStyle/>
                    <a:p>
                      <a:r>
                        <a:rPr lang="en-US" sz="1400" dirty="0" smtClean="0">
                          <a:solidFill>
                            <a:schemeClr val="tx1">
                              <a:lumMod val="85000"/>
                              <a:lumOff val="15000"/>
                            </a:schemeClr>
                          </a:solidFill>
                        </a:rPr>
                        <a:t>Pension </a:t>
                      </a:r>
                    </a:p>
                    <a:p>
                      <a:r>
                        <a:rPr lang="en-US" sz="1400" dirty="0" smtClean="0">
                          <a:solidFill>
                            <a:schemeClr val="tx1">
                              <a:lumMod val="85000"/>
                              <a:lumOff val="15000"/>
                            </a:schemeClr>
                          </a:solidFill>
                        </a:rPr>
                        <a:t>(11% effective salary)</a:t>
                      </a:r>
                    </a:p>
                    <a:p>
                      <a:endParaRPr lang="en-US" sz="1000" dirty="0" smtClean="0">
                        <a:solidFill>
                          <a:schemeClr val="tx1">
                            <a:lumMod val="85000"/>
                            <a:lumOff val="15000"/>
                          </a:schemeClr>
                        </a:solidFill>
                      </a:endParaRPr>
                    </a:p>
                    <a:p>
                      <a:r>
                        <a:rPr lang="en-US" sz="1400" dirty="0" smtClean="0">
                          <a:solidFill>
                            <a:schemeClr val="tx1">
                              <a:lumMod val="85000"/>
                              <a:lumOff val="15000"/>
                            </a:schemeClr>
                          </a:solidFill>
                        </a:rPr>
                        <a:t>Retirement</a:t>
                      </a:r>
                      <a:r>
                        <a:rPr lang="en-US" sz="1400" baseline="0" dirty="0" smtClean="0">
                          <a:solidFill>
                            <a:schemeClr val="tx1">
                              <a:lumMod val="85000"/>
                              <a:lumOff val="15000"/>
                            </a:schemeClr>
                          </a:solidFill>
                        </a:rPr>
                        <a:t> Savings Plan</a:t>
                      </a:r>
                    </a:p>
                    <a:p>
                      <a:r>
                        <a:rPr lang="en-US" sz="1400" baseline="0" dirty="0" smtClean="0">
                          <a:solidFill>
                            <a:schemeClr val="tx1">
                              <a:lumMod val="85000"/>
                              <a:lumOff val="15000"/>
                            </a:schemeClr>
                          </a:solidFill>
                        </a:rPr>
                        <a:t>(voluntary contributions)</a:t>
                      </a:r>
                      <a:endParaRPr lang="en-US" sz="1400" dirty="0">
                        <a:solidFill>
                          <a:schemeClr val="tx1">
                            <a:lumMod val="85000"/>
                            <a:lumOff val="15000"/>
                          </a:schemeClr>
                        </a:solidFill>
                      </a:endParaRPr>
                    </a:p>
                  </a:txBody>
                  <a:tcPr marL="121920" marR="121920">
                    <a:solidFill>
                      <a:srgbClr val="FCE0C8"/>
                    </a:solidFill>
                  </a:tcPr>
                </a:tc>
              </a:tr>
              <a:tr h="1056993">
                <a:tc>
                  <a:txBody>
                    <a:bodyPr/>
                    <a:lstStyle/>
                    <a:p>
                      <a:r>
                        <a:rPr lang="en-US" dirty="0" smtClean="0">
                          <a:solidFill>
                            <a:schemeClr val="tx1">
                              <a:lumMod val="85000"/>
                              <a:lumOff val="15000"/>
                            </a:schemeClr>
                          </a:solidFill>
                        </a:rPr>
                        <a:t>Medical</a:t>
                      </a:r>
                      <a:endParaRPr lang="en-US" dirty="0">
                        <a:solidFill>
                          <a:schemeClr val="tx1">
                            <a:lumMod val="85000"/>
                            <a:lumOff val="15000"/>
                          </a:schemeClr>
                        </a:solidFill>
                      </a:endParaRPr>
                    </a:p>
                  </a:txBody>
                  <a:tcPr marL="121920" marR="121920">
                    <a:solidFill>
                      <a:srgbClr val="DFE8CA"/>
                    </a:solidFill>
                  </a:tcPr>
                </a:tc>
                <a:tc>
                  <a:txBody>
                    <a:bodyPr/>
                    <a:lstStyle/>
                    <a:p>
                      <a:r>
                        <a:rPr lang="en-US" sz="1400" dirty="0" smtClean="0">
                          <a:solidFill>
                            <a:schemeClr val="tx1">
                              <a:lumMod val="85000"/>
                              <a:lumOff val="15000"/>
                            </a:schemeClr>
                          </a:solidFill>
                        </a:rPr>
                        <a:t>PPO </a:t>
                      </a:r>
                      <a:br>
                        <a:rPr lang="en-US" sz="1400" dirty="0" smtClean="0">
                          <a:solidFill>
                            <a:schemeClr val="tx1">
                              <a:lumMod val="85000"/>
                              <a:lumOff val="15000"/>
                            </a:schemeClr>
                          </a:solidFill>
                        </a:rPr>
                      </a:br>
                      <a:r>
                        <a:rPr lang="en-US" sz="1400" dirty="0" smtClean="0">
                          <a:solidFill>
                            <a:schemeClr val="tx1">
                              <a:lumMod val="85000"/>
                              <a:lumOff val="15000"/>
                            </a:schemeClr>
                          </a:solidFill>
                        </a:rPr>
                        <a:t>(% effective</a:t>
                      </a:r>
                      <a:r>
                        <a:rPr lang="en-US" sz="1400" baseline="0" dirty="0" smtClean="0">
                          <a:solidFill>
                            <a:schemeClr val="tx1">
                              <a:lumMod val="85000"/>
                              <a:lumOff val="15000"/>
                            </a:schemeClr>
                          </a:solidFill>
                        </a:rPr>
                        <a:t> salary)</a:t>
                      </a:r>
                      <a:endParaRPr lang="en-US" sz="1400" dirty="0">
                        <a:solidFill>
                          <a:schemeClr val="tx1">
                            <a:lumMod val="85000"/>
                            <a:lumOff val="15000"/>
                          </a:schemeClr>
                        </a:solidFill>
                      </a:endParaRPr>
                    </a:p>
                  </a:txBody>
                  <a:tcPr marL="121920" marR="121920">
                    <a:solidFill>
                      <a:srgbClr val="DFE8CA"/>
                    </a:solidFill>
                  </a:tcPr>
                </a:tc>
                <a:tc>
                  <a:txBody>
                    <a:bodyPr/>
                    <a:lstStyle/>
                    <a:p>
                      <a:pPr marL="285750" indent="-285750">
                        <a:buFont typeface="Arial" panose="020B0604020202020204" pitchFamily="34" charset="0"/>
                        <a:buChar char="•"/>
                      </a:pPr>
                      <a:r>
                        <a:rPr lang="en-US" sz="1400" dirty="0" smtClean="0">
                          <a:solidFill>
                            <a:schemeClr val="tx1">
                              <a:lumMod val="85000"/>
                              <a:lumOff val="15000"/>
                            </a:schemeClr>
                          </a:solidFill>
                        </a:rPr>
                        <a:t>PPO</a:t>
                      </a:r>
                    </a:p>
                    <a:p>
                      <a:pPr marL="285750" indent="-285750">
                        <a:buFont typeface="Arial" panose="020B0604020202020204" pitchFamily="34" charset="0"/>
                        <a:buChar char="•"/>
                      </a:pPr>
                      <a:r>
                        <a:rPr lang="en-US" sz="1400" dirty="0" smtClean="0">
                          <a:solidFill>
                            <a:schemeClr val="tx1">
                              <a:lumMod val="85000"/>
                              <a:lumOff val="15000"/>
                            </a:schemeClr>
                          </a:solidFill>
                        </a:rPr>
                        <a:t>EPO</a:t>
                      </a:r>
                    </a:p>
                    <a:p>
                      <a:pPr marL="0" indent="0">
                        <a:buFont typeface="Arial" panose="020B0604020202020204" pitchFamily="34" charset="0"/>
                        <a:buNone/>
                      </a:pPr>
                      <a:endParaRPr lang="en-US" sz="800" dirty="0" smtClean="0">
                        <a:solidFill>
                          <a:schemeClr val="tx1">
                            <a:lumMod val="85000"/>
                            <a:lumOff val="15000"/>
                          </a:schemeClr>
                        </a:solidFill>
                      </a:endParaRPr>
                    </a:p>
                    <a:p>
                      <a:pPr marL="0" indent="0">
                        <a:buFont typeface="Arial" panose="020B0604020202020204" pitchFamily="34" charset="0"/>
                        <a:buNone/>
                      </a:pPr>
                      <a:r>
                        <a:rPr lang="en-US" sz="1400" dirty="0" smtClean="0">
                          <a:solidFill>
                            <a:schemeClr val="tx1">
                              <a:lumMod val="85000"/>
                              <a:lumOff val="15000"/>
                            </a:schemeClr>
                          </a:solidFill>
                        </a:rPr>
                        <a:t>(dollar-denominated </a:t>
                      </a:r>
                      <a:br>
                        <a:rPr lang="en-US" sz="1400" dirty="0" smtClean="0">
                          <a:solidFill>
                            <a:schemeClr val="tx1">
                              <a:lumMod val="85000"/>
                              <a:lumOff val="15000"/>
                            </a:schemeClr>
                          </a:solidFill>
                        </a:rPr>
                      </a:br>
                      <a:r>
                        <a:rPr lang="en-US" sz="1400" dirty="0" smtClean="0">
                          <a:solidFill>
                            <a:schemeClr val="tx1">
                              <a:lumMod val="85000"/>
                              <a:lumOff val="15000"/>
                            </a:schemeClr>
                          </a:solidFill>
                        </a:rPr>
                        <a:t>coverage level rates for both)</a:t>
                      </a:r>
                      <a:endParaRPr lang="en-US" sz="1400" dirty="0">
                        <a:solidFill>
                          <a:schemeClr val="tx1">
                            <a:lumMod val="85000"/>
                            <a:lumOff val="15000"/>
                          </a:schemeClr>
                        </a:solidFill>
                      </a:endParaRPr>
                    </a:p>
                  </a:txBody>
                  <a:tcPr marL="121920" marR="121920">
                    <a:solidFill>
                      <a:srgbClr val="DFE8CA"/>
                    </a:solidFill>
                  </a:tcPr>
                </a:tc>
              </a:tr>
              <a:tr h="918886">
                <a:tc>
                  <a:txBody>
                    <a:bodyPr/>
                    <a:lstStyle/>
                    <a:p>
                      <a:r>
                        <a:rPr lang="en-US" dirty="0" smtClean="0">
                          <a:solidFill>
                            <a:schemeClr val="tx1">
                              <a:lumMod val="85000"/>
                              <a:lumOff val="15000"/>
                            </a:schemeClr>
                          </a:solidFill>
                        </a:rPr>
                        <a:t>Death</a:t>
                      </a:r>
                      <a:r>
                        <a:rPr lang="en-US" baseline="0" dirty="0" smtClean="0">
                          <a:solidFill>
                            <a:schemeClr val="tx1">
                              <a:lumMod val="85000"/>
                              <a:lumOff val="15000"/>
                            </a:schemeClr>
                          </a:solidFill>
                        </a:rPr>
                        <a:t> &amp; Disability</a:t>
                      </a:r>
                      <a:endParaRPr lang="en-US" dirty="0">
                        <a:solidFill>
                          <a:schemeClr val="tx1">
                            <a:lumMod val="85000"/>
                            <a:lumOff val="15000"/>
                          </a:schemeClr>
                        </a:solidFill>
                      </a:endParaRPr>
                    </a:p>
                  </a:txBody>
                  <a:tcPr marL="121920" marR="121920">
                    <a:solidFill>
                      <a:srgbClr val="CFDFE9"/>
                    </a:solidFill>
                  </a:tcPr>
                </a:tc>
                <a:tc>
                  <a:txBody>
                    <a:bodyPr/>
                    <a:lstStyle/>
                    <a:p>
                      <a:r>
                        <a:rPr lang="en-US" sz="1400" dirty="0" smtClean="0">
                          <a:solidFill>
                            <a:schemeClr val="tx1">
                              <a:lumMod val="85000"/>
                              <a:lumOff val="15000"/>
                            </a:schemeClr>
                          </a:solidFill>
                        </a:rPr>
                        <a:t>Death &amp; Disability </a:t>
                      </a:r>
                      <a:br>
                        <a:rPr lang="en-US" sz="1400" dirty="0" smtClean="0">
                          <a:solidFill>
                            <a:schemeClr val="tx1">
                              <a:lumMod val="85000"/>
                              <a:lumOff val="15000"/>
                            </a:schemeClr>
                          </a:solidFill>
                        </a:rPr>
                      </a:br>
                      <a:r>
                        <a:rPr lang="en-US" sz="1400" dirty="0" smtClean="0">
                          <a:solidFill>
                            <a:schemeClr val="tx1">
                              <a:lumMod val="85000"/>
                              <a:lumOff val="15000"/>
                            </a:schemeClr>
                          </a:solidFill>
                        </a:rPr>
                        <a:t>(1% effective salary)</a:t>
                      </a:r>
                      <a:endParaRPr lang="en-US" sz="1400" dirty="0">
                        <a:solidFill>
                          <a:schemeClr val="tx1">
                            <a:lumMod val="85000"/>
                            <a:lumOff val="15000"/>
                          </a:schemeClr>
                        </a:solidFill>
                      </a:endParaRPr>
                    </a:p>
                  </a:txBody>
                  <a:tcPr marL="121920" marR="121920">
                    <a:solidFill>
                      <a:srgbClr val="CFDFE9"/>
                    </a:solidFill>
                  </a:tcPr>
                </a:tc>
                <a:tc>
                  <a:txBody>
                    <a:bodyPr/>
                    <a:lstStyle/>
                    <a:p>
                      <a:r>
                        <a:rPr lang="en-US" sz="1400" dirty="0" smtClean="0">
                          <a:solidFill>
                            <a:schemeClr val="tx1">
                              <a:lumMod val="85000"/>
                              <a:lumOff val="15000"/>
                            </a:schemeClr>
                          </a:solidFill>
                        </a:rPr>
                        <a:t>Death &amp; Disability </a:t>
                      </a:r>
                      <a:br>
                        <a:rPr lang="en-US" sz="1400" dirty="0" smtClean="0">
                          <a:solidFill>
                            <a:schemeClr val="tx1">
                              <a:lumMod val="85000"/>
                              <a:lumOff val="15000"/>
                            </a:schemeClr>
                          </a:solidFill>
                        </a:rPr>
                      </a:br>
                      <a:r>
                        <a:rPr lang="en-US" sz="1400" dirty="0" smtClean="0">
                          <a:solidFill>
                            <a:schemeClr val="tx1">
                              <a:lumMod val="85000"/>
                              <a:lumOff val="15000"/>
                            </a:schemeClr>
                          </a:solidFill>
                        </a:rPr>
                        <a:t>(1% or 3.5% effective salary)</a:t>
                      </a:r>
                      <a:endParaRPr lang="en-US" sz="1400" dirty="0">
                        <a:solidFill>
                          <a:schemeClr val="tx1">
                            <a:lumMod val="85000"/>
                            <a:lumOff val="15000"/>
                          </a:schemeClr>
                        </a:solidFill>
                      </a:endParaRPr>
                    </a:p>
                  </a:txBody>
                  <a:tcPr marL="121920" marR="121920">
                    <a:solidFill>
                      <a:srgbClr val="CFDFE9"/>
                    </a:solidFill>
                  </a:tcPr>
                </a:tc>
              </a:tr>
              <a:tr h="1035836">
                <a:tc>
                  <a:txBody>
                    <a:bodyPr/>
                    <a:lstStyle/>
                    <a:p>
                      <a:r>
                        <a:rPr lang="en-US" dirty="0" smtClean="0">
                          <a:solidFill>
                            <a:schemeClr val="tx1">
                              <a:lumMod val="85000"/>
                              <a:lumOff val="15000"/>
                            </a:schemeClr>
                          </a:solidFill>
                        </a:rPr>
                        <a:t>Optional</a:t>
                      </a:r>
                    </a:p>
                  </a:txBody>
                  <a:tcPr marL="121920" marR="121920">
                    <a:solidFill>
                      <a:srgbClr val="FFF0C1"/>
                    </a:solidFill>
                  </a:tcPr>
                </a:tc>
                <a:tc>
                  <a:txBody>
                    <a:bodyPr/>
                    <a:lstStyle/>
                    <a:p>
                      <a:pPr marL="285750" indent="-285750">
                        <a:buFont typeface="Arial" panose="020B0604020202020204" pitchFamily="34" charset="0"/>
                        <a:buChar char="•"/>
                      </a:pPr>
                      <a:r>
                        <a:rPr lang="en-US" sz="1400" dirty="0" smtClean="0">
                          <a:solidFill>
                            <a:schemeClr val="tx1">
                              <a:lumMod val="85000"/>
                              <a:lumOff val="15000"/>
                            </a:schemeClr>
                          </a:solidFill>
                        </a:rPr>
                        <a:t>Dental</a:t>
                      </a:r>
                    </a:p>
                    <a:p>
                      <a:pPr marL="285750" indent="-285750">
                        <a:buFont typeface="Arial" panose="020B0604020202020204" pitchFamily="34" charset="0"/>
                        <a:buChar char="•"/>
                      </a:pPr>
                      <a:r>
                        <a:rPr lang="en-US" sz="1400" dirty="0" smtClean="0">
                          <a:solidFill>
                            <a:schemeClr val="tx1">
                              <a:lumMod val="85000"/>
                              <a:lumOff val="15000"/>
                            </a:schemeClr>
                          </a:solidFill>
                        </a:rPr>
                        <a:t>Supplemental Death</a:t>
                      </a:r>
                    </a:p>
                    <a:p>
                      <a:pPr marL="285750" indent="-285750">
                        <a:buFont typeface="Arial" panose="020B0604020202020204" pitchFamily="34" charset="0"/>
                        <a:buChar char="•"/>
                      </a:pPr>
                      <a:r>
                        <a:rPr lang="en-US" sz="1400" dirty="0" smtClean="0">
                          <a:solidFill>
                            <a:schemeClr val="tx1">
                              <a:lumMod val="85000"/>
                              <a:lumOff val="15000"/>
                            </a:schemeClr>
                          </a:solidFill>
                        </a:rPr>
                        <a:t>Supplemental</a:t>
                      </a:r>
                      <a:r>
                        <a:rPr lang="en-US" sz="1400" baseline="0" dirty="0" smtClean="0">
                          <a:solidFill>
                            <a:schemeClr val="tx1">
                              <a:lumMod val="85000"/>
                              <a:lumOff val="15000"/>
                            </a:schemeClr>
                          </a:solidFill>
                        </a:rPr>
                        <a:t> Disability</a:t>
                      </a:r>
                    </a:p>
                  </a:txBody>
                  <a:tcPr marL="121920" marR="121920">
                    <a:solidFill>
                      <a:srgbClr val="FFF0C1"/>
                    </a:solidFill>
                  </a:tcPr>
                </a:tc>
                <a:tc>
                  <a:txBody>
                    <a:bodyPr/>
                    <a:lstStyle/>
                    <a:p>
                      <a:pPr marL="285750" indent="-285750">
                        <a:buFont typeface="Arial" panose="020B0604020202020204" pitchFamily="34" charset="0"/>
                        <a:buChar char="•"/>
                      </a:pPr>
                      <a:r>
                        <a:rPr lang="en-US" sz="1400" dirty="0" smtClean="0">
                          <a:solidFill>
                            <a:schemeClr val="tx1">
                              <a:lumMod val="85000"/>
                              <a:lumOff val="15000"/>
                            </a:schemeClr>
                          </a:solidFill>
                        </a:rPr>
                        <a:t>Dental</a:t>
                      </a:r>
                    </a:p>
                    <a:p>
                      <a:pPr marL="285750" indent="-285750">
                        <a:buFont typeface="Arial" panose="020B0604020202020204" pitchFamily="34" charset="0"/>
                        <a:buChar char="•"/>
                      </a:pPr>
                      <a:r>
                        <a:rPr lang="en-US" sz="1400" dirty="0" smtClean="0">
                          <a:solidFill>
                            <a:schemeClr val="tx1">
                              <a:lumMod val="85000"/>
                              <a:lumOff val="15000"/>
                            </a:schemeClr>
                          </a:solidFill>
                        </a:rPr>
                        <a:t>Supplemental Death</a:t>
                      </a:r>
                    </a:p>
                    <a:p>
                      <a:pPr marL="285750" indent="-285750">
                        <a:buFont typeface="Arial" panose="020B0604020202020204" pitchFamily="34" charset="0"/>
                        <a:buChar char="•"/>
                      </a:pPr>
                      <a:r>
                        <a:rPr lang="en-US" sz="1400" dirty="0" smtClean="0">
                          <a:solidFill>
                            <a:schemeClr val="tx1">
                              <a:lumMod val="85000"/>
                              <a:lumOff val="15000"/>
                            </a:schemeClr>
                          </a:solidFill>
                        </a:rPr>
                        <a:t>Supplemental</a:t>
                      </a:r>
                      <a:r>
                        <a:rPr lang="en-US" sz="1400" baseline="0" dirty="0" smtClean="0">
                          <a:solidFill>
                            <a:schemeClr val="tx1">
                              <a:lumMod val="85000"/>
                              <a:lumOff val="15000"/>
                            </a:schemeClr>
                          </a:solidFill>
                        </a:rPr>
                        <a:t> Disability</a:t>
                      </a:r>
                    </a:p>
                  </a:txBody>
                  <a:tcPr marL="121920" marR="121920">
                    <a:solidFill>
                      <a:srgbClr val="FFF0C1"/>
                    </a:solidFill>
                  </a:tcPr>
                </a:tc>
              </a:tr>
            </a:tbl>
          </a:graphicData>
        </a:graphic>
      </p:graphicFrame>
      <p:sp>
        <p:nvSpPr>
          <p:cNvPr id="6" name="Slide Number Placeholder 5"/>
          <p:cNvSpPr>
            <a:spLocks noGrp="1"/>
          </p:cNvSpPr>
          <p:nvPr>
            <p:ph type="sldNum" sz="quarter" idx="12"/>
          </p:nvPr>
        </p:nvSpPr>
        <p:spPr/>
        <p:txBody>
          <a:bodyPr/>
          <a:lstStyle/>
          <a:p>
            <a:fld id="{0F34E473-F3BB-4632-B5C0-56CE351252DE}" type="slidenum">
              <a:rPr lang="en-US" smtClean="0"/>
              <a:pPr/>
              <a:t>11</a:t>
            </a:fld>
            <a:endParaRPr lang="en-US"/>
          </a:p>
        </p:txBody>
      </p:sp>
      <p:sp>
        <p:nvSpPr>
          <p:cNvPr id="13" name="TextBox 12"/>
          <p:cNvSpPr txBox="1"/>
          <p:nvPr/>
        </p:nvSpPr>
        <p:spPr>
          <a:xfrm>
            <a:off x="1219200" y="6096001"/>
            <a:ext cx="6096000" cy="307777"/>
          </a:xfrm>
          <a:prstGeom prst="rect">
            <a:avLst/>
          </a:prstGeom>
          <a:noFill/>
        </p:spPr>
        <p:txBody>
          <a:bodyPr wrap="square" rtlCol="0">
            <a:spAutoFit/>
          </a:bodyPr>
          <a:lstStyle/>
          <a:p>
            <a:r>
              <a:rPr lang="en-US" sz="1400" dirty="0" smtClean="0">
                <a:solidFill>
                  <a:schemeClr val="tx1">
                    <a:lumMod val="85000"/>
                    <a:lumOff val="15000"/>
                  </a:schemeClr>
                </a:solidFill>
              </a:rPr>
              <a:t>*</a:t>
            </a:r>
            <a:r>
              <a:rPr lang="en-US" sz="1200" dirty="0" smtClean="0">
                <a:solidFill>
                  <a:schemeClr val="tx1">
                    <a:lumMod val="85000"/>
                    <a:lumOff val="15000"/>
                  </a:schemeClr>
                </a:solidFill>
              </a:rPr>
              <a:t>May also include Other Teaching Elders at employer discretion</a:t>
            </a:r>
            <a:endParaRPr lang="en-US" sz="1200" dirty="0">
              <a:solidFill>
                <a:schemeClr val="tx1">
                  <a:lumMod val="85000"/>
                  <a:lumOff val="15000"/>
                </a:schemeClr>
              </a:solidFill>
            </a:endParaRPr>
          </a:p>
        </p:txBody>
      </p:sp>
      <p:sp>
        <p:nvSpPr>
          <p:cNvPr id="14" name="Oval 13"/>
          <p:cNvSpPr/>
          <p:nvPr/>
        </p:nvSpPr>
        <p:spPr>
          <a:xfrm>
            <a:off x="1406144" y="5486400"/>
            <a:ext cx="548640" cy="41148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ym typeface="Wingdings"/>
              </a:rPr>
              <a:t></a:t>
            </a:r>
            <a:endParaRPr lang="en-US" sz="2000" b="1" dirty="0"/>
          </a:p>
        </p:txBody>
      </p:sp>
      <p:sp>
        <p:nvSpPr>
          <p:cNvPr id="3" name="Oval 2"/>
          <p:cNvSpPr/>
          <p:nvPr/>
        </p:nvSpPr>
        <p:spPr>
          <a:xfrm>
            <a:off x="1381760" y="2362200"/>
            <a:ext cx="548640" cy="41148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
        <p:nvSpPr>
          <p:cNvPr id="15" name="Oval 14"/>
          <p:cNvSpPr/>
          <p:nvPr/>
        </p:nvSpPr>
        <p:spPr>
          <a:xfrm>
            <a:off x="1368937" y="4572000"/>
            <a:ext cx="548640" cy="4114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sym typeface="Wingdings"/>
              </a:rPr>
              <a:t></a:t>
            </a:r>
            <a:endParaRPr lang="en-US" sz="2400" dirty="0">
              <a:latin typeface="Arial" panose="020B0604020202020204" pitchFamily="34" charset="0"/>
              <a:cs typeface="Arial" panose="020B0604020202020204" pitchFamily="34" charset="0"/>
            </a:endParaRPr>
          </a:p>
        </p:txBody>
      </p:sp>
      <p:grpSp>
        <p:nvGrpSpPr>
          <p:cNvPr id="4" name="Group 17"/>
          <p:cNvGrpSpPr/>
          <p:nvPr/>
        </p:nvGrpSpPr>
        <p:grpSpPr>
          <a:xfrm>
            <a:off x="1320800" y="3505200"/>
            <a:ext cx="548640" cy="411480"/>
            <a:chOff x="1623874" y="3505200"/>
            <a:chExt cx="411480" cy="411480"/>
          </a:xfrm>
        </p:grpSpPr>
        <p:sp>
          <p:nvSpPr>
            <p:cNvPr id="17" name="Oval 16"/>
            <p:cNvSpPr/>
            <p:nvPr/>
          </p:nvSpPr>
          <p:spPr>
            <a:xfrm>
              <a:off x="1623874" y="3505200"/>
              <a:ext cx="411480" cy="4114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1642" y="3544226"/>
              <a:ext cx="307779" cy="333427"/>
            </a:xfrm>
            <a:prstGeom prst="rect">
              <a:avLst/>
            </a:prstGeom>
          </p:spPr>
        </p:pic>
      </p:grpSp>
      <p:grpSp>
        <p:nvGrpSpPr>
          <p:cNvPr id="9" name="Group 20"/>
          <p:cNvGrpSpPr/>
          <p:nvPr/>
        </p:nvGrpSpPr>
        <p:grpSpPr>
          <a:xfrm>
            <a:off x="1991360" y="4572000"/>
            <a:ext cx="548640" cy="411480"/>
            <a:chOff x="1493520" y="4572000"/>
            <a:chExt cx="411480" cy="411480"/>
          </a:xfrm>
        </p:grpSpPr>
        <p:sp>
          <p:nvSpPr>
            <p:cNvPr id="19" name="Oval 18"/>
            <p:cNvSpPr/>
            <p:nvPr/>
          </p:nvSpPr>
          <p:spPr>
            <a:xfrm>
              <a:off x="1493520" y="4572000"/>
              <a:ext cx="411480" cy="41148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Arial" panose="020B0604020202020204" pitchFamily="34" charset="0"/>
                <a:cs typeface="Arial" panose="020B0604020202020204" pitchFamily="34" charset="0"/>
              </a:endParaRP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00201" y="4648200"/>
              <a:ext cx="228600" cy="268472"/>
            </a:xfrm>
            <a:prstGeom prst="rect">
              <a:avLst/>
            </a:prstGeom>
          </p:spPr>
        </p:pic>
      </p:grpSp>
    </p:spTree>
    <p:extLst>
      <p:ext uri="{BB962C8B-B14F-4D97-AF65-F5344CB8AC3E}">
        <p14:creationId xmlns:p14="http://schemas.microsoft.com/office/powerpoint/2010/main" val="3398709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152400"/>
            <a:ext cx="10363200" cy="1143000"/>
          </a:xfrm>
        </p:spPr>
        <p:txBody>
          <a:bodyPr/>
          <a:lstStyle/>
          <a:p>
            <a:r>
              <a:rPr lang="en-US" dirty="0" smtClean="0"/>
              <a:t>The Plan</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72141425"/>
              </p:ext>
            </p:extLst>
          </p:nvPr>
        </p:nvGraphicFramePr>
        <p:xfrm>
          <a:off x="1219200" y="1219199"/>
          <a:ext cx="10668000" cy="4820496"/>
        </p:xfrm>
        <a:graphic>
          <a:graphicData uri="http://schemas.openxmlformats.org/drawingml/2006/table">
            <a:tbl>
              <a:tblPr firstRow="1" bandRow="1">
                <a:tableStyleId>{93296810-A885-4BE3-A3E7-6D5BEEA58F35}</a:tableStyleId>
              </a:tblPr>
              <a:tblGrid>
                <a:gridCol w="2928469"/>
                <a:gridCol w="3777131"/>
                <a:gridCol w="3962400"/>
              </a:tblGrid>
              <a:tr h="701694">
                <a:tc>
                  <a:txBody>
                    <a:bodyPr/>
                    <a:lstStyle/>
                    <a:p>
                      <a:r>
                        <a:rPr lang="en-US" dirty="0" smtClean="0"/>
                        <a:t>Benefits</a:t>
                      </a:r>
                      <a:r>
                        <a:rPr lang="en-US" baseline="0" dirty="0" smtClean="0"/>
                        <a:t> </a:t>
                      </a:r>
                    </a:p>
                  </a:txBody>
                  <a:tcPr marL="121920" marR="121920" anchor="ctr"/>
                </a:tc>
                <a:tc>
                  <a:txBody>
                    <a:bodyPr/>
                    <a:lstStyle/>
                    <a:p>
                      <a:pPr algn="ctr"/>
                      <a:r>
                        <a:rPr lang="en-US" dirty="0" smtClean="0"/>
                        <a:t>Pastor’s Participation: </a:t>
                      </a:r>
                      <a:br>
                        <a:rPr lang="en-US" dirty="0" smtClean="0"/>
                      </a:br>
                      <a:r>
                        <a:rPr lang="en-US" dirty="0" smtClean="0"/>
                        <a:t>Installed Pastors*</a:t>
                      </a:r>
                      <a:endParaRPr lang="en-US" dirty="0"/>
                    </a:p>
                  </a:txBody>
                  <a:tcPr marL="121920" marR="121920" anchor="ctr"/>
                </a:tc>
                <a:tc>
                  <a:txBody>
                    <a:bodyPr/>
                    <a:lstStyle/>
                    <a:p>
                      <a:pPr algn="ctr"/>
                      <a:r>
                        <a:rPr lang="en-US" dirty="0" smtClean="0"/>
                        <a:t>Other Employees*</a:t>
                      </a:r>
                      <a:endParaRPr lang="en-US" dirty="0"/>
                    </a:p>
                  </a:txBody>
                  <a:tcPr marL="121920" marR="121920" anchor="ctr"/>
                </a:tc>
              </a:tr>
              <a:tr h="1087192">
                <a:tc>
                  <a:txBody>
                    <a:bodyPr/>
                    <a:lstStyle/>
                    <a:p>
                      <a:r>
                        <a:rPr lang="en-US" dirty="0" smtClean="0">
                          <a:solidFill>
                            <a:schemeClr val="tx1">
                              <a:lumMod val="85000"/>
                              <a:lumOff val="15000"/>
                            </a:schemeClr>
                          </a:solidFill>
                        </a:rPr>
                        <a:t>Retirement</a:t>
                      </a:r>
                      <a:endParaRPr lang="en-US" dirty="0">
                        <a:solidFill>
                          <a:schemeClr val="tx1">
                            <a:lumMod val="85000"/>
                            <a:lumOff val="15000"/>
                          </a:schemeClr>
                        </a:solidFill>
                      </a:endParaRPr>
                    </a:p>
                  </a:txBody>
                  <a:tcPr marL="121920" marR="121920">
                    <a:solidFill>
                      <a:srgbClr val="FCE0C8"/>
                    </a:solidFill>
                  </a:tcPr>
                </a:tc>
                <a:tc>
                  <a:txBody>
                    <a:bodyPr/>
                    <a:lstStyle/>
                    <a:p>
                      <a:r>
                        <a:rPr lang="en-US" sz="1400" dirty="0" smtClean="0">
                          <a:solidFill>
                            <a:schemeClr val="tx1">
                              <a:lumMod val="85000"/>
                              <a:lumOff val="15000"/>
                            </a:schemeClr>
                          </a:solidFill>
                        </a:rPr>
                        <a:t>Pension </a:t>
                      </a:r>
                    </a:p>
                    <a:p>
                      <a:r>
                        <a:rPr lang="en-US" sz="1400" dirty="0" smtClean="0">
                          <a:solidFill>
                            <a:schemeClr val="tx1">
                              <a:lumMod val="85000"/>
                              <a:lumOff val="15000"/>
                            </a:schemeClr>
                          </a:solidFill>
                        </a:rPr>
                        <a:t>(11% effective</a:t>
                      </a:r>
                      <a:r>
                        <a:rPr lang="en-US" sz="1400" baseline="0" dirty="0" smtClean="0">
                          <a:solidFill>
                            <a:schemeClr val="tx1">
                              <a:lumMod val="85000"/>
                              <a:lumOff val="15000"/>
                            </a:schemeClr>
                          </a:solidFill>
                        </a:rPr>
                        <a:t> salary)</a:t>
                      </a:r>
                    </a:p>
                    <a:p>
                      <a:endParaRPr lang="en-US" sz="1000" baseline="0" dirty="0" smtClean="0">
                        <a:solidFill>
                          <a:schemeClr val="tx1">
                            <a:lumMod val="85000"/>
                            <a:lumOff val="15000"/>
                          </a:schemeClr>
                        </a:solidFill>
                      </a:endParaRPr>
                    </a:p>
                    <a:p>
                      <a:r>
                        <a:rPr lang="en-US" sz="1400" baseline="0" dirty="0" smtClean="0">
                          <a:solidFill>
                            <a:schemeClr val="tx1">
                              <a:lumMod val="85000"/>
                              <a:lumOff val="15000"/>
                            </a:schemeClr>
                          </a:solidFill>
                        </a:rPr>
                        <a:t>Retirement Savings Plan</a:t>
                      </a:r>
                    </a:p>
                    <a:p>
                      <a:r>
                        <a:rPr lang="en-US" sz="1400" baseline="0" dirty="0" smtClean="0">
                          <a:solidFill>
                            <a:schemeClr val="tx1">
                              <a:lumMod val="85000"/>
                              <a:lumOff val="15000"/>
                            </a:schemeClr>
                          </a:solidFill>
                        </a:rPr>
                        <a:t>(voluntary contributions)</a:t>
                      </a:r>
                      <a:endParaRPr lang="en-US" sz="1400" dirty="0">
                        <a:solidFill>
                          <a:schemeClr val="tx1">
                            <a:lumMod val="85000"/>
                            <a:lumOff val="15000"/>
                          </a:schemeClr>
                        </a:solidFill>
                      </a:endParaRPr>
                    </a:p>
                  </a:txBody>
                  <a:tcPr marL="121920" marR="121920">
                    <a:solidFill>
                      <a:srgbClr val="FCE0C8"/>
                    </a:solidFill>
                  </a:tcPr>
                </a:tc>
                <a:tc>
                  <a:txBody>
                    <a:bodyPr/>
                    <a:lstStyle/>
                    <a:p>
                      <a:r>
                        <a:rPr lang="en-US" sz="1400" dirty="0" smtClean="0">
                          <a:solidFill>
                            <a:schemeClr val="tx1">
                              <a:lumMod val="85000"/>
                              <a:lumOff val="15000"/>
                            </a:schemeClr>
                          </a:solidFill>
                        </a:rPr>
                        <a:t>Pension </a:t>
                      </a:r>
                    </a:p>
                    <a:p>
                      <a:r>
                        <a:rPr lang="en-US" sz="1400" dirty="0" smtClean="0">
                          <a:solidFill>
                            <a:schemeClr val="tx1">
                              <a:lumMod val="85000"/>
                              <a:lumOff val="15000"/>
                            </a:schemeClr>
                          </a:solidFill>
                        </a:rPr>
                        <a:t>(11% effective salary)</a:t>
                      </a:r>
                    </a:p>
                    <a:p>
                      <a:endParaRPr lang="en-US" sz="1000" dirty="0" smtClean="0">
                        <a:solidFill>
                          <a:schemeClr val="tx1">
                            <a:lumMod val="85000"/>
                            <a:lumOff val="15000"/>
                          </a:schemeClr>
                        </a:solidFill>
                      </a:endParaRPr>
                    </a:p>
                    <a:p>
                      <a:r>
                        <a:rPr lang="en-US" sz="1400" dirty="0" smtClean="0">
                          <a:solidFill>
                            <a:schemeClr val="tx1">
                              <a:lumMod val="85000"/>
                              <a:lumOff val="15000"/>
                            </a:schemeClr>
                          </a:solidFill>
                        </a:rPr>
                        <a:t>Retirement</a:t>
                      </a:r>
                      <a:r>
                        <a:rPr lang="en-US" sz="1400" baseline="0" dirty="0" smtClean="0">
                          <a:solidFill>
                            <a:schemeClr val="tx1">
                              <a:lumMod val="85000"/>
                              <a:lumOff val="15000"/>
                            </a:schemeClr>
                          </a:solidFill>
                        </a:rPr>
                        <a:t> Savings Plan</a:t>
                      </a:r>
                    </a:p>
                    <a:p>
                      <a:r>
                        <a:rPr lang="en-US" sz="1400" baseline="0" dirty="0" smtClean="0">
                          <a:solidFill>
                            <a:schemeClr val="tx1">
                              <a:lumMod val="85000"/>
                              <a:lumOff val="15000"/>
                            </a:schemeClr>
                          </a:solidFill>
                        </a:rPr>
                        <a:t>(voluntary contributions)</a:t>
                      </a:r>
                      <a:endParaRPr lang="en-US" sz="1400" dirty="0">
                        <a:solidFill>
                          <a:schemeClr val="tx1">
                            <a:lumMod val="85000"/>
                            <a:lumOff val="15000"/>
                          </a:schemeClr>
                        </a:solidFill>
                      </a:endParaRPr>
                    </a:p>
                  </a:txBody>
                  <a:tcPr marL="121920" marR="121920">
                    <a:solidFill>
                      <a:srgbClr val="FCE0C8"/>
                    </a:solidFill>
                  </a:tcPr>
                </a:tc>
              </a:tr>
              <a:tr h="1056993">
                <a:tc>
                  <a:txBody>
                    <a:bodyPr/>
                    <a:lstStyle/>
                    <a:p>
                      <a:r>
                        <a:rPr lang="en-US" dirty="0" smtClean="0">
                          <a:solidFill>
                            <a:schemeClr val="tx1">
                              <a:lumMod val="85000"/>
                              <a:lumOff val="15000"/>
                            </a:schemeClr>
                          </a:solidFill>
                        </a:rPr>
                        <a:t>Medical</a:t>
                      </a:r>
                      <a:endParaRPr lang="en-US" dirty="0">
                        <a:solidFill>
                          <a:schemeClr val="tx1">
                            <a:lumMod val="85000"/>
                            <a:lumOff val="15000"/>
                          </a:schemeClr>
                        </a:solidFill>
                      </a:endParaRPr>
                    </a:p>
                  </a:txBody>
                  <a:tcPr marL="121920" marR="121920">
                    <a:solidFill>
                      <a:srgbClr val="DFE8CA"/>
                    </a:solidFill>
                  </a:tcPr>
                </a:tc>
                <a:tc>
                  <a:txBody>
                    <a:bodyPr/>
                    <a:lstStyle/>
                    <a:p>
                      <a:r>
                        <a:rPr lang="en-US" sz="1400" dirty="0" smtClean="0">
                          <a:solidFill>
                            <a:schemeClr val="tx1">
                              <a:lumMod val="85000"/>
                              <a:lumOff val="15000"/>
                            </a:schemeClr>
                          </a:solidFill>
                        </a:rPr>
                        <a:t>PPO </a:t>
                      </a:r>
                      <a:br>
                        <a:rPr lang="en-US" sz="1400" dirty="0" smtClean="0">
                          <a:solidFill>
                            <a:schemeClr val="tx1">
                              <a:lumMod val="85000"/>
                              <a:lumOff val="15000"/>
                            </a:schemeClr>
                          </a:solidFill>
                        </a:rPr>
                      </a:br>
                      <a:r>
                        <a:rPr lang="en-US" sz="1400" dirty="0" smtClean="0">
                          <a:solidFill>
                            <a:schemeClr val="tx1">
                              <a:lumMod val="85000"/>
                              <a:lumOff val="15000"/>
                            </a:schemeClr>
                          </a:solidFill>
                        </a:rPr>
                        <a:t>(% effective</a:t>
                      </a:r>
                      <a:r>
                        <a:rPr lang="en-US" sz="1400" baseline="0" dirty="0" smtClean="0">
                          <a:solidFill>
                            <a:schemeClr val="tx1">
                              <a:lumMod val="85000"/>
                              <a:lumOff val="15000"/>
                            </a:schemeClr>
                          </a:solidFill>
                        </a:rPr>
                        <a:t> salary)</a:t>
                      </a:r>
                      <a:endParaRPr lang="en-US" sz="1400" dirty="0">
                        <a:solidFill>
                          <a:schemeClr val="tx1">
                            <a:lumMod val="85000"/>
                            <a:lumOff val="15000"/>
                          </a:schemeClr>
                        </a:solidFill>
                      </a:endParaRPr>
                    </a:p>
                  </a:txBody>
                  <a:tcPr marL="121920" marR="121920">
                    <a:solidFill>
                      <a:srgbClr val="DFE8CA"/>
                    </a:solidFill>
                  </a:tcPr>
                </a:tc>
                <a:tc>
                  <a:txBody>
                    <a:bodyPr/>
                    <a:lstStyle/>
                    <a:p>
                      <a:pPr marL="285750" indent="-285750">
                        <a:buFont typeface="Arial" panose="020B0604020202020204" pitchFamily="34" charset="0"/>
                        <a:buChar char="•"/>
                      </a:pPr>
                      <a:r>
                        <a:rPr lang="en-US" sz="1400" dirty="0" smtClean="0">
                          <a:solidFill>
                            <a:schemeClr val="tx1">
                              <a:lumMod val="85000"/>
                              <a:lumOff val="15000"/>
                            </a:schemeClr>
                          </a:solidFill>
                        </a:rPr>
                        <a:t>PPO</a:t>
                      </a:r>
                    </a:p>
                    <a:p>
                      <a:pPr marL="285750" indent="-285750">
                        <a:buFont typeface="Arial" panose="020B0604020202020204" pitchFamily="34" charset="0"/>
                        <a:buChar char="•"/>
                      </a:pPr>
                      <a:r>
                        <a:rPr lang="en-US" sz="1400" dirty="0" smtClean="0">
                          <a:solidFill>
                            <a:schemeClr val="tx1">
                              <a:lumMod val="85000"/>
                              <a:lumOff val="15000"/>
                            </a:schemeClr>
                          </a:solidFill>
                        </a:rPr>
                        <a:t>EPO</a:t>
                      </a:r>
                    </a:p>
                    <a:p>
                      <a:pPr marL="0" indent="0">
                        <a:buFont typeface="Arial" panose="020B0604020202020204" pitchFamily="34" charset="0"/>
                        <a:buNone/>
                      </a:pPr>
                      <a:endParaRPr lang="en-US" sz="800" dirty="0" smtClean="0">
                        <a:solidFill>
                          <a:schemeClr val="tx1">
                            <a:lumMod val="85000"/>
                            <a:lumOff val="15000"/>
                          </a:schemeClr>
                        </a:solidFill>
                      </a:endParaRPr>
                    </a:p>
                    <a:p>
                      <a:pPr marL="0" indent="0">
                        <a:buFont typeface="Arial" panose="020B0604020202020204" pitchFamily="34" charset="0"/>
                        <a:buNone/>
                      </a:pPr>
                      <a:r>
                        <a:rPr lang="en-US" sz="1400" dirty="0" smtClean="0">
                          <a:solidFill>
                            <a:schemeClr val="tx1">
                              <a:lumMod val="85000"/>
                              <a:lumOff val="15000"/>
                            </a:schemeClr>
                          </a:solidFill>
                        </a:rPr>
                        <a:t>(dollar-denominated </a:t>
                      </a:r>
                      <a:br>
                        <a:rPr lang="en-US" sz="1400" dirty="0" smtClean="0">
                          <a:solidFill>
                            <a:schemeClr val="tx1">
                              <a:lumMod val="85000"/>
                              <a:lumOff val="15000"/>
                            </a:schemeClr>
                          </a:solidFill>
                        </a:rPr>
                      </a:br>
                      <a:r>
                        <a:rPr lang="en-US" sz="1400" dirty="0" smtClean="0">
                          <a:solidFill>
                            <a:schemeClr val="tx1">
                              <a:lumMod val="85000"/>
                              <a:lumOff val="15000"/>
                            </a:schemeClr>
                          </a:solidFill>
                        </a:rPr>
                        <a:t>coverage level rates for both)</a:t>
                      </a:r>
                      <a:endParaRPr lang="en-US" sz="1400" dirty="0">
                        <a:solidFill>
                          <a:schemeClr val="tx1">
                            <a:lumMod val="85000"/>
                            <a:lumOff val="15000"/>
                          </a:schemeClr>
                        </a:solidFill>
                      </a:endParaRPr>
                    </a:p>
                  </a:txBody>
                  <a:tcPr marL="121920" marR="121920">
                    <a:solidFill>
                      <a:srgbClr val="DFE8CA"/>
                    </a:solidFill>
                  </a:tcPr>
                </a:tc>
              </a:tr>
              <a:tr h="918886">
                <a:tc>
                  <a:txBody>
                    <a:bodyPr/>
                    <a:lstStyle/>
                    <a:p>
                      <a:r>
                        <a:rPr lang="en-US" dirty="0" smtClean="0">
                          <a:solidFill>
                            <a:schemeClr val="tx1">
                              <a:lumMod val="85000"/>
                              <a:lumOff val="15000"/>
                            </a:schemeClr>
                          </a:solidFill>
                        </a:rPr>
                        <a:t>Death</a:t>
                      </a:r>
                      <a:r>
                        <a:rPr lang="en-US" baseline="0" dirty="0" smtClean="0">
                          <a:solidFill>
                            <a:schemeClr val="tx1">
                              <a:lumMod val="85000"/>
                              <a:lumOff val="15000"/>
                            </a:schemeClr>
                          </a:solidFill>
                        </a:rPr>
                        <a:t> &amp; Disability</a:t>
                      </a:r>
                      <a:endParaRPr lang="en-US" dirty="0">
                        <a:solidFill>
                          <a:schemeClr val="tx1">
                            <a:lumMod val="85000"/>
                            <a:lumOff val="15000"/>
                          </a:schemeClr>
                        </a:solidFill>
                      </a:endParaRPr>
                    </a:p>
                  </a:txBody>
                  <a:tcPr marL="121920" marR="121920">
                    <a:solidFill>
                      <a:srgbClr val="CFDFE9"/>
                    </a:solidFill>
                  </a:tcPr>
                </a:tc>
                <a:tc>
                  <a:txBody>
                    <a:bodyPr/>
                    <a:lstStyle/>
                    <a:p>
                      <a:r>
                        <a:rPr lang="en-US" sz="1400" dirty="0" smtClean="0">
                          <a:solidFill>
                            <a:schemeClr val="tx1">
                              <a:lumMod val="85000"/>
                              <a:lumOff val="15000"/>
                            </a:schemeClr>
                          </a:solidFill>
                        </a:rPr>
                        <a:t>Death &amp; Disability </a:t>
                      </a:r>
                      <a:br>
                        <a:rPr lang="en-US" sz="1400" dirty="0" smtClean="0">
                          <a:solidFill>
                            <a:schemeClr val="tx1">
                              <a:lumMod val="85000"/>
                              <a:lumOff val="15000"/>
                            </a:schemeClr>
                          </a:solidFill>
                        </a:rPr>
                      </a:br>
                      <a:r>
                        <a:rPr lang="en-US" sz="1400" dirty="0" smtClean="0">
                          <a:solidFill>
                            <a:schemeClr val="tx1">
                              <a:lumMod val="85000"/>
                              <a:lumOff val="15000"/>
                            </a:schemeClr>
                          </a:solidFill>
                        </a:rPr>
                        <a:t>(1% effective salary)</a:t>
                      </a:r>
                      <a:endParaRPr lang="en-US" sz="1400" dirty="0">
                        <a:solidFill>
                          <a:schemeClr val="tx1">
                            <a:lumMod val="85000"/>
                            <a:lumOff val="15000"/>
                          </a:schemeClr>
                        </a:solidFill>
                      </a:endParaRPr>
                    </a:p>
                  </a:txBody>
                  <a:tcPr marL="121920" marR="121920">
                    <a:solidFill>
                      <a:srgbClr val="CFDFE9"/>
                    </a:solidFill>
                  </a:tcPr>
                </a:tc>
                <a:tc>
                  <a:txBody>
                    <a:bodyPr/>
                    <a:lstStyle/>
                    <a:p>
                      <a:r>
                        <a:rPr lang="en-US" sz="1400" dirty="0" smtClean="0">
                          <a:solidFill>
                            <a:schemeClr val="tx1">
                              <a:lumMod val="85000"/>
                              <a:lumOff val="15000"/>
                            </a:schemeClr>
                          </a:solidFill>
                        </a:rPr>
                        <a:t>Death &amp; Disability </a:t>
                      </a:r>
                      <a:br>
                        <a:rPr lang="en-US" sz="1400" dirty="0" smtClean="0">
                          <a:solidFill>
                            <a:schemeClr val="tx1">
                              <a:lumMod val="85000"/>
                              <a:lumOff val="15000"/>
                            </a:schemeClr>
                          </a:solidFill>
                        </a:rPr>
                      </a:br>
                      <a:r>
                        <a:rPr lang="en-US" sz="1400" dirty="0" smtClean="0">
                          <a:solidFill>
                            <a:schemeClr val="tx1">
                              <a:lumMod val="85000"/>
                              <a:lumOff val="15000"/>
                            </a:schemeClr>
                          </a:solidFill>
                        </a:rPr>
                        <a:t>(1% or 3.5% effective salary)</a:t>
                      </a:r>
                      <a:endParaRPr lang="en-US" sz="1400" dirty="0">
                        <a:solidFill>
                          <a:schemeClr val="tx1">
                            <a:lumMod val="85000"/>
                            <a:lumOff val="15000"/>
                          </a:schemeClr>
                        </a:solidFill>
                      </a:endParaRPr>
                    </a:p>
                  </a:txBody>
                  <a:tcPr marL="121920" marR="121920">
                    <a:solidFill>
                      <a:srgbClr val="CFDFE9"/>
                    </a:solidFill>
                  </a:tcPr>
                </a:tc>
              </a:tr>
              <a:tr h="1035836">
                <a:tc>
                  <a:txBody>
                    <a:bodyPr/>
                    <a:lstStyle/>
                    <a:p>
                      <a:r>
                        <a:rPr lang="en-US" dirty="0" smtClean="0">
                          <a:solidFill>
                            <a:schemeClr val="tx1">
                              <a:lumMod val="85000"/>
                              <a:lumOff val="15000"/>
                            </a:schemeClr>
                          </a:solidFill>
                        </a:rPr>
                        <a:t>Optional</a:t>
                      </a:r>
                    </a:p>
                  </a:txBody>
                  <a:tcPr marL="121920" marR="121920">
                    <a:solidFill>
                      <a:srgbClr val="FFF0C1"/>
                    </a:solidFill>
                  </a:tcPr>
                </a:tc>
                <a:tc>
                  <a:txBody>
                    <a:bodyPr/>
                    <a:lstStyle/>
                    <a:p>
                      <a:pPr marL="285750" indent="-285750">
                        <a:buFont typeface="Arial" panose="020B0604020202020204" pitchFamily="34" charset="0"/>
                        <a:buChar char="•"/>
                      </a:pPr>
                      <a:r>
                        <a:rPr lang="en-US" sz="1400" dirty="0" smtClean="0">
                          <a:solidFill>
                            <a:schemeClr val="tx1">
                              <a:lumMod val="85000"/>
                              <a:lumOff val="15000"/>
                            </a:schemeClr>
                          </a:solidFill>
                        </a:rPr>
                        <a:t>Dental</a:t>
                      </a:r>
                    </a:p>
                    <a:p>
                      <a:pPr marL="285750" indent="-285750">
                        <a:buFont typeface="Arial" panose="020B0604020202020204" pitchFamily="34" charset="0"/>
                        <a:buChar char="•"/>
                      </a:pPr>
                      <a:r>
                        <a:rPr lang="en-US" sz="1400" dirty="0" smtClean="0">
                          <a:solidFill>
                            <a:schemeClr val="tx1">
                              <a:lumMod val="85000"/>
                              <a:lumOff val="15000"/>
                            </a:schemeClr>
                          </a:solidFill>
                        </a:rPr>
                        <a:t>Supplemental Death</a:t>
                      </a:r>
                    </a:p>
                    <a:p>
                      <a:pPr marL="285750" indent="-285750">
                        <a:buFont typeface="Arial" panose="020B0604020202020204" pitchFamily="34" charset="0"/>
                        <a:buChar char="•"/>
                      </a:pPr>
                      <a:r>
                        <a:rPr lang="en-US" sz="1400" dirty="0" smtClean="0">
                          <a:solidFill>
                            <a:schemeClr val="tx1">
                              <a:lumMod val="85000"/>
                              <a:lumOff val="15000"/>
                            </a:schemeClr>
                          </a:solidFill>
                        </a:rPr>
                        <a:t>Supplemental</a:t>
                      </a:r>
                      <a:r>
                        <a:rPr lang="en-US" sz="1400" baseline="0" dirty="0" smtClean="0">
                          <a:solidFill>
                            <a:schemeClr val="tx1">
                              <a:lumMod val="85000"/>
                              <a:lumOff val="15000"/>
                            </a:schemeClr>
                          </a:solidFill>
                        </a:rPr>
                        <a:t> Disability</a:t>
                      </a:r>
                    </a:p>
                  </a:txBody>
                  <a:tcPr marL="121920" marR="121920">
                    <a:solidFill>
                      <a:srgbClr val="FFF0C1"/>
                    </a:solidFill>
                  </a:tcPr>
                </a:tc>
                <a:tc>
                  <a:txBody>
                    <a:bodyPr/>
                    <a:lstStyle/>
                    <a:p>
                      <a:pPr marL="285750" indent="-285750">
                        <a:buFont typeface="Arial" panose="020B0604020202020204" pitchFamily="34" charset="0"/>
                        <a:buChar char="•"/>
                      </a:pPr>
                      <a:r>
                        <a:rPr lang="en-US" sz="1400" dirty="0" smtClean="0">
                          <a:solidFill>
                            <a:schemeClr val="tx1">
                              <a:lumMod val="85000"/>
                              <a:lumOff val="15000"/>
                            </a:schemeClr>
                          </a:solidFill>
                        </a:rPr>
                        <a:t>Dental</a:t>
                      </a:r>
                    </a:p>
                    <a:p>
                      <a:pPr marL="285750" indent="-285750">
                        <a:buFont typeface="Arial" panose="020B0604020202020204" pitchFamily="34" charset="0"/>
                        <a:buChar char="•"/>
                      </a:pPr>
                      <a:r>
                        <a:rPr lang="en-US" sz="1400" dirty="0" smtClean="0">
                          <a:solidFill>
                            <a:schemeClr val="tx1">
                              <a:lumMod val="85000"/>
                              <a:lumOff val="15000"/>
                            </a:schemeClr>
                          </a:solidFill>
                        </a:rPr>
                        <a:t>Supplemental Death</a:t>
                      </a:r>
                    </a:p>
                    <a:p>
                      <a:pPr marL="285750" indent="-285750">
                        <a:buFont typeface="Arial" panose="020B0604020202020204" pitchFamily="34" charset="0"/>
                        <a:buChar char="•"/>
                      </a:pPr>
                      <a:r>
                        <a:rPr lang="en-US" sz="1400" dirty="0" smtClean="0">
                          <a:solidFill>
                            <a:schemeClr val="tx1">
                              <a:lumMod val="85000"/>
                              <a:lumOff val="15000"/>
                            </a:schemeClr>
                          </a:solidFill>
                        </a:rPr>
                        <a:t>Supplemental</a:t>
                      </a:r>
                      <a:r>
                        <a:rPr lang="en-US" sz="1400" baseline="0" dirty="0" smtClean="0">
                          <a:solidFill>
                            <a:schemeClr val="tx1">
                              <a:lumMod val="85000"/>
                              <a:lumOff val="15000"/>
                            </a:schemeClr>
                          </a:solidFill>
                        </a:rPr>
                        <a:t> Disability</a:t>
                      </a:r>
                    </a:p>
                  </a:txBody>
                  <a:tcPr marL="121920" marR="121920">
                    <a:solidFill>
                      <a:srgbClr val="FFF0C1"/>
                    </a:solidFill>
                  </a:tcPr>
                </a:tc>
              </a:tr>
            </a:tbl>
          </a:graphicData>
        </a:graphic>
      </p:graphicFrame>
      <p:sp>
        <p:nvSpPr>
          <p:cNvPr id="6" name="Slide Number Placeholder 5"/>
          <p:cNvSpPr>
            <a:spLocks noGrp="1"/>
          </p:cNvSpPr>
          <p:nvPr>
            <p:ph type="sldNum" sz="quarter" idx="12"/>
          </p:nvPr>
        </p:nvSpPr>
        <p:spPr/>
        <p:txBody>
          <a:bodyPr/>
          <a:lstStyle/>
          <a:p>
            <a:fld id="{0F34E473-F3BB-4632-B5C0-56CE351252DE}" type="slidenum">
              <a:rPr lang="en-US" smtClean="0"/>
              <a:pPr/>
              <a:t>12</a:t>
            </a:fld>
            <a:endParaRPr lang="en-US"/>
          </a:p>
        </p:txBody>
      </p:sp>
      <p:sp>
        <p:nvSpPr>
          <p:cNvPr id="13" name="TextBox 12"/>
          <p:cNvSpPr txBox="1"/>
          <p:nvPr/>
        </p:nvSpPr>
        <p:spPr>
          <a:xfrm>
            <a:off x="1219200" y="6096001"/>
            <a:ext cx="6096000" cy="307777"/>
          </a:xfrm>
          <a:prstGeom prst="rect">
            <a:avLst/>
          </a:prstGeom>
          <a:noFill/>
        </p:spPr>
        <p:txBody>
          <a:bodyPr wrap="square" rtlCol="0">
            <a:spAutoFit/>
          </a:bodyPr>
          <a:lstStyle/>
          <a:p>
            <a:r>
              <a:rPr lang="en-US" sz="1400" dirty="0" smtClean="0">
                <a:solidFill>
                  <a:schemeClr val="tx1">
                    <a:lumMod val="85000"/>
                    <a:lumOff val="15000"/>
                  </a:schemeClr>
                </a:solidFill>
              </a:rPr>
              <a:t>*</a:t>
            </a:r>
            <a:r>
              <a:rPr lang="en-US" sz="1200" dirty="0" smtClean="0">
                <a:solidFill>
                  <a:schemeClr val="tx1">
                    <a:lumMod val="85000"/>
                    <a:lumOff val="15000"/>
                  </a:schemeClr>
                </a:solidFill>
              </a:rPr>
              <a:t>May also include Other Teaching Elders at employer discretion</a:t>
            </a:r>
            <a:endParaRPr lang="en-US" sz="1200" dirty="0">
              <a:solidFill>
                <a:schemeClr val="tx1">
                  <a:lumMod val="85000"/>
                  <a:lumOff val="15000"/>
                </a:schemeClr>
              </a:solidFill>
            </a:endParaRPr>
          </a:p>
        </p:txBody>
      </p:sp>
      <p:sp>
        <p:nvSpPr>
          <p:cNvPr id="14" name="Oval 13"/>
          <p:cNvSpPr/>
          <p:nvPr/>
        </p:nvSpPr>
        <p:spPr>
          <a:xfrm>
            <a:off x="1406144" y="5486400"/>
            <a:ext cx="548640" cy="41148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ym typeface="Wingdings"/>
              </a:rPr>
              <a:t></a:t>
            </a:r>
            <a:endParaRPr lang="en-US" sz="2000" b="1" dirty="0"/>
          </a:p>
        </p:txBody>
      </p:sp>
      <p:sp>
        <p:nvSpPr>
          <p:cNvPr id="3" name="Oval 2"/>
          <p:cNvSpPr/>
          <p:nvPr/>
        </p:nvSpPr>
        <p:spPr>
          <a:xfrm>
            <a:off x="1381760" y="2362200"/>
            <a:ext cx="548640" cy="41148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
        <p:nvSpPr>
          <p:cNvPr id="15" name="Oval 14"/>
          <p:cNvSpPr/>
          <p:nvPr/>
        </p:nvSpPr>
        <p:spPr>
          <a:xfrm>
            <a:off x="1368937" y="4572000"/>
            <a:ext cx="548640" cy="4114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anose="020B0604020202020204" pitchFamily="34" charset="0"/>
                <a:cs typeface="Arial" panose="020B0604020202020204" pitchFamily="34" charset="0"/>
                <a:sym typeface="Wingdings"/>
              </a:rPr>
              <a:t></a:t>
            </a:r>
            <a:endParaRPr lang="en-US" sz="2400" dirty="0">
              <a:latin typeface="Arial" panose="020B0604020202020204" pitchFamily="34" charset="0"/>
              <a:cs typeface="Arial" panose="020B0604020202020204" pitchFamily="34" charset="0"/>
            </a:endParaRPr>
          </a:p>
        </p:txBody>
      </p:sp>
      <p:grpSp>
        <p:nvGrpSpPr>
          <p:cNvPr id="4" name="Group 17"/>
          <p:cNvGrpSpPr/>
          <p:nvPr/>
        </p:nvGrpSpPr>
        <p:grpSpPr>
          <a:xfrm>
            <a:off x="1320800" y="3505200"/>
            <a:ext cx="548640" cy="411480"/>
            <a:chOff x="1623874" y="3505200"/>
            <a:chExt cx="411480" cy="411480"/>
          </a:xfrm>
        </p:grpSpPr>
        <p:sp>
          <p:nvSpPr>
            <p:cNvPr id="17" name="Oval 16"/>
            <p:cNvSpPr/>
            <p:nvPr/>
          </p:nvSpPr>
          <p:spPr>
            <a:xfrm>
              <a:off x="1623874" y="3505200"/>
              <a:ext cx="411480" cy="4114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1642" y="3544226"/>
              <a:ext cx="307779" cy="333427"/>
            </a:xfrm>
            <a:prstGeom prst="rect">
              <a:avLst/>
            </a:prstGeom>
          </p:spPr>
        </p:pic>
      </p:grpSp>
      <p:grpSp>
        <p:nvGrpSpPr>
          <p:cNvPr id="5" name="Group 20"/>
          <p:cNvGrpSpPr/>
          <p:nvPr/>
        </p:nvGrpSpPr>
        <p:grpSpPr>
          <a:xfrm>
            <a:off x="1991360" y="4572000"/>
            <a:ext cx="548640" cy="411480"/>
            <a:chOff x="1493520" y="4572000"/>
            <a:chExt cx="411480" cy="411480"/>
          </a:xfrm>
        </p:grpSpPr>
        <p:sp>
          <p:nvSpPr>
            <p:cNvPr id="19" name="Oval 18"/>
            <p:cNvSpPr/>
            <p:nvPr/>
          </p:nvSpPr>
          <p:spPr>
            <a:xfrm>
              <a:off x="1493520" y="4572000"/>
              <a:ext cx="411480" cy="41148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Arial" panose="020B0604020202020204" pitchFamily="34" charset="0"/>
                <a:cs typeface="Arial" panose="020B0604020202020204" pitchFamily="34" charset="0"/>
              </a:endParaRPr>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00201" y="4648200"/>
              <a:ext cx="228600" cy="268472"/>
            </a:xfrm>
            <a:prstGeom prst="rect">
              <a:avLst/>
            </a:prstGeom>
          </p:spPr>
        </p:pic>
      </p:grpSp>
      <p:sp>
        <p:nvSpPr>
          <p:cNvPr id="8" name="Rectangle 7"/>
          <p:cNvSpPr/>
          <p:nvPr/>
        </p:nvSpPr>
        <p:spPr>
          <a:xfrm>
            <a:off x="4165600" y="1905000"/>
            <a:ext cx="3759200" cy="307848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8709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321570"/>
            <a:ext cx="10468864" cy="990600"/>
          </a:xfrm>
        </p:spPr>
        <p:txBody>
          <a:bodyPr>
            <a:normAutofit/>
          </a:bodyPr>
          <a:lstStyle/>
          <a:p>
            <a:r>
              <a:rPr lang="en-US" dirty="0" smtClean="0"/>
              <a:t>A Focus on Other Teaching Elders</a:t>
            </a:r>
            <a:endParaRPr lang="en-US" dirty="0"/>
          </a:p>
        </p:txBody>
      </p:sp>
      <p:sp>
        <p:nvSpPr>
          <p:cNvPr id="5" name="Slide Number Placeholder 4"/>
          <p:cNvSpPr>
            <a:spLocks noGrp="1"/>
          </p:cNvSpPr>
          <p:nvPr>
            <p:ph type="sldNum" sz="quarter" idx="12"/>
          </p:nvPr>
        </p:nvSpPr>
        <p:spPr/>
        <p:txBody>
          <a:bodyPr/>
          <a:lstStyle/>
          <a:p>
            <a:fld id="{3E403ED8-D210-4ADA-87C2-482B20289D62}" type="slidenum">
              <a:rPr lang="en-US" smtClean="0"/>
              <a:pPr/>
              <a:t>13</a:t>
            </a:fld>
            <a:endParaRPr lang="en-US" dirty="0"/>
          </a:p>
        </p:txBody>
      </p:sp>
      <p:sp>
        <p:nvSpPr>
          <p:cNvPr id="6" name="Rectangle 5"/>
          <p:cNvSpPr/>
          <p:nvPr/>
        </p:nvSpPr>
        <p:spPr>
          <a:xfrm>
            <a:off x="1006384" y="1557745"/>
            <a:ext cx="10672094" cy="1261884"/>
          </a:xfrm>
          <a:prstGeom prst="rect">
            <a:avLst/>
          </a:prstGeom>
        </p:spPr>
        <p:txBody>
          <a:bodyPr wrap="square">
            <a:spAutoFit/>
          </a:bodyPr>
          <a:lstStyle/>
          <a:p>
            <a:r>
              <a:rPr lang="en-US" sz="2800" dirty="0" smtClean="0"/>
              <a:t>These are teaching elders (ministers) serving in any position other than installed or designated pastor, co-pastor, or associate pastor.</a:t>
            </a:r>
          </a:p>
          <a:p>
            <a:endParaRPr lang="en-US" sz="2000" dirty="0" smtClean="0"/>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321570"/>
            <a:ext cx="10468864" cy="990600"/>
          </a:xfrm>
        </p:spPr>
        <p:txBody>
          <a:bodyPr>
            <a:normAutofit/>
          </a:bodyPr>
          <a:lstStyle/>
          <a:p>
            <a:r>
              <a:rPr lang="en-US" dirty="0" smtClean="0"/>
              <a:t>A Focus on Other Teaching Elders</a:t>
            </a:r>
            <a:endParaRPr lang="en-US" dirty="0"/>
          </a:p>
        </p:txBody>
      </p:sp>
      <p:sp>
        <p:nvSpPr>
          <p:cNvPr id="5" name="Slide Number Placeholder 4"/>
          <p:cNvSpPr>
            <a:spLocks noGrp="1"/>
          </p:cNvSpPr>
          <p:nvPr>
            <p:ph type="sldNum" sz="quarter" idx="12"/>
          </p:nvPr>
        </p:nvSpPr>
        <p:spPr/>
        <p:txBody>
          <a:bodyPr/>
          <a:lstStyle/>
          <a:p>
            <a:fld id="{3E403ED8-D210-4ADA-87C2-482B20289D62}" type="slidenum">
              <a:rPr lang="en-US" smtClean="0"/>
              <a:pPr/>
              <a:t>14</a:t>
            </a:fld>
            <a:endParaRPr lang="en-US" dirty="0"/>
          </a:p>
        </p:txBody>
      </p:sp>
      <p:sp>
        <p:nvSpPr>
          <p:cNvPr id="6" name="Rectangle 5"/>
          <p:cNvSpPr/>
          <p:nvPr/>
        </p:nvSpPr>
        <p:spPr>
          <a:xfrm>
            <a:off x="1006384" y="1557745"/>
            <a:ext cx="10672094" cy="1692771"/>
          </a:xfrm>
          <a:prstGeom prst="rect">
            <a:avLst/>
          </a:prstGeom>
        </p:spPr>
        <p:txBody>
          <a:bodyPr wrap="square">
            <a:spAutoFit/>
          </a:bodyPr>
          <a:lstStyle/>
          <a:p>
            <a:r>
              <a:rPr lang="en-US" sz="2800" dirty="0" smtClean="0"/>
              <a:t>These are teaching elders (ministers) serving in any position other than installed or designated pastor, co-pastor, or associate pastor.</a:t>
            </a:r>
          </a:p>
          <a:p>
            <a:endParaRPr lang="en-US" sz="2000" dirty="0" smtClean="0"/>
          </a:p>
          <a:p>
            <a:pPr marL="511175" indent="-511175">
              <a:buFont typeface="Arial" pitchFamily="34" charset="0"/>
              <a:buChar char="•"/>
            </a:pPr>
            <a:r>
              <a:rPr lang="en-US" sz="2800" dirty="0" smtClean="0"/>
              <a:t>Flexibility, when desired</a:t>
            </a:r>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321570"/>
            <a:ext cx="10468864" cy="990600"/>
          </a:xfrm>
        </p:spPr>
        <p:txBody>
          <a:bodyPr>
            <a:normAutofit/>
          </a:bodyPr>
          <a:lstStyle/>
          <a:p>
            <a:r>
              <a:rPr lang="en-US" dirty="0" smtClean="0"/>
              <a:t>A Focus on Other Teaching Elders</a:t>
            </a:r>
            <a:endParaRPr lang="en-US" dirty="0"/>
          </a:p>
        </p:txBody>
      </p:sp>
      <p:sp>
        <p:nvSpPr>
          <p:cNvPr id="5" name="Slide Number Placeholder 4"/>
          <p:cNvSpPr>
            <a:spLocks noGrp="1"/>
          </p:cNvSpPr>
          <p:nvPr>
            <p:ph type="sldNum" sz="quarter" idx="12"/>
          </p:nvPr>
        </p:nvSpPr>
        <p:spPr/>
        <p:txBody>
          <a:bodyPr/>
          <a:lstStyle/>
          <a:p>
            <a:fld id="{3E403ED8-D210-4ADA-87C2-482B20289D62}" type="slidenum">
              <a:rPr lang="en-US" smtClean="0"/>
              <a:pPr/>
              <a:t>15</a:t>
            </a:fld>
            <a:endParaRPr lang="en-US" dirty="0"/>
          </a:p>
        </p:txBody>
      </p:sp>
      <p:sp>
        <p:nvSpPr>
          <p:cNvPr id="6" name="Rectangle 5"/>
          <p:cNvSpPr/>
          <p:nvPr/>
        </p:nvSpPr>
        <p:spPr>
          <a:xfrm>
            <a:off x="1006384" y="1557745"/>
            <a:ext cx="10672094" cy="2123658"/>
          </a:xfrm>
          <a:prstGeom prst="rect">
            <a:avLst/>
          </a:prstGeom>
        </p:spPr>
        <p:txBody>
          <a:bodyPr wrap="square">
            <a:spAutoFit/>
          </a:bodyPr>
          <a:lstStyle/>
          <a:p>
            <a:r>
              <a:rPr lang="en-US" sz="2800" dirty="0" smtClean="0"/>
              <a:t>These are teaching elders (ministers) serving in any position other than installed or designated pastor, co-pastor, or associate pastor.</a:t>
            </a:r>
          </a:p>
          <a:p>
            <a:endParaRPr lang="en-US" sz="2000" dirty="0" smtClean="0"/>
          </a:p>
          <a:p>
            <a:pPr marL="511175" indent="-511175">
              <a:buFont typeface="Arial" pitchFamily="34" charset="0"/>
              <a:buChar char="•"/>
            </a:pPr>
            <a:r>
              <a:rPr lang="en-US" sz="2800" dirty="0" smtClean="0"/>
              <a:t>Flexibility, when desired</a:t>
            </a:r>
          </a:p>
          <a:p>
            <a:pPr marL="511175" indent="-511175">
              <a:buFont typeface="Arial" pitchFamily="34" charset="0"/>
              <a:buChar char="•"/>
            </a:pPr>
            <a:r>
              <a:rPr lang="en-US" sz="2800" dirty="0" smtClean="0"/>
              <a:t>But a trade-off</a:t>
            </a:r>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321570"/>
            <a:ext cx="10468864" cy="990600"/>
          </a:xfrm>
        </p:spPr>
        <p:txBody>
          <a:bodyPr>
            <a:normAutofit/>
          </a:bodyPr>
          <a:lstStyle/>
          <a:p>
            <a:r>
              <a:rPr lang="en-US" dirty="0" smtClean="0"/>
              <a:t>A Focus on Other Teaching Elders</a:t>
            </a:r>
            <a:endParaRPr lang="en-US" dirty="0"/>
          </a:p>
        </p:txBody>
      </p:sp>
      <p:sp>
        <p:nvSpPr>
          <p:cNvPr id="5" name="Slide Number Placeholder 4"/>
          <p:cNvSpPr>
            <a:spLocks noGrp="1"/>
          </p:cNvSpPr>
          <p:nvPr>
            <p:ph type="sldNum" sz="quarter" idx="12"/>
          </p:nvPr>
        </p:nvSpPr>
        <p:spPr/>
        <p:txBody>
          <a:bodyPr/>
          <a:lstStyle/>
          <a:p>
            <a:fld id="{3E403ED8-D210-4ADA-87C2-482B20289D62}" type="slidenum">
              <a:rPr lang="en-US" smtClean="0"/>
              <a:pPr/>
              <a:t>16</a:t>
            </a:fld>
            <a:endParaRPr lang="en-US" dirty="0"/>
          </a:p>
        </p:txBody>
      </p:sp>
      <p:sp>
        <p:nvSpPr>
          <p:cNvPr id="6" name="Rectangle 5"/>
          <p:cNvSpPr/>
          <p:nvPr/>
        </p:nvSpPr>
        <p:spPr>
          <a:xfrm>
            <a:off x="1006384" y="1557745"/>
            <a:ext cx="10672094" cy="2985433"/>
          </a:xfrm>
          <a:prstGeom prst="rect">
            <a:avLst/>
          </a:prstGeom>
        </p:spPr>
        <p:txBody>
          <a:bodyPr wrap="square">
            <a:spAutoFit/>
          </a:bodyPr>
          <a:lstStyle/>
          <a:p>
            <a:r>
              <a:rPr lang="en-US" sz="2800" dirty="0" smtClean="0"/>
              <a:t>These are teaching elders (ministers) serving in any position other than installed or designated pastor, co-pastor, or associate pastor.</a:t>
            </a:r>
          </a:p>
          <a:p>
            <a:endParaRPr lang="en-US" sz="2000" dirty="0" smtClean="0"/>
          </a:p>
          <a:p>
            <a:pPr marL="511175" indent="-511175">
              <a:buFont typeface="Arial" pitchFamily="34" charset="0"/>
              <a:buChar char="•"/>
            </a:pPr>
            <a:r>
              <a:rPr lang="en-US" sz="2800" dirty="0" smtClean="0"/>
              <a:t>Flexibility, when desired</a:t>
            </a:r>
          </a:p>
          <a:p>
            <a:pPr marL="511175" indent="-511175">
              <a:buFont typeface="Arial" pitchFamily="34" charset="0"/>
              <a:buChar char="•"/>
            </a:pPr>
            <a:r>
              <a:rPr lang="en-US" sz="2800" dirty="0" smtClean="0"/>
              <a:t>But a trade-off</a:t>
            </a:r>
          </a:p>
          <a:p>
            <a:pPr marL="511175" indent="-511175">
              <a:buFont typeface="Arial" pitchFamily="34" charset="0"/>
              <a:buChar char="•"/>
            </a:pPr>
            <a:r>
              <a:rPr lang="en-US" sz="2800" dirty="0" smtClean="0"/>
              <a:t>Caution about rushing to form policy</a:t>
            </a:r>
          </a:p>
          <a:p>
            <a:pPr marL="511175" indent="-511175"/>
            <a:endParaRPr lang="en-US" sz="2800" dirty="0" smtClean="0"/>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321570"/>
            <a:ext cx="10468864" cy="990600"/>
          </a:xfrm>
        </p:spPr>
        <p:txBody>
          <a:bodyPr>
            <a:normAutofit/>
          </a:bodyPr>
          <a:lstStyle/>
          <a:p>
            <a:r>
              <a:rPr lang="en-US" dirty="0" smtClean="0"/>
              <a:t>A Focus on Other Teaching Elders</a:t>
            </a:r>
            <a:endParaRPr lang="en-US" dirty="0"/>
          </a:p>
        </p:txBody>
      </p:sp>
      <p:sp>
        <p:nvSpPr>
          <p:cNvPr id="5" name="Slide Number Placeholder 4"/>
          <p:cNvSpPr>
            <a:spLocks noGrp="1"/>
          </p:cNvSpPr>
          <p:nvPr>
            <p:ph type="sldNum" sz="quarter" idx="12"/>
          </p:nvPr>
        </p:nvSpPr>
        <p:spPr/>
        <p:txBody>
          <a:bodyPr/>
          <a:lstStyle/>
          <a:p>
            <a:fld id="{3E403ED8-D210-4ADA-87C2-482B20289D62}" type="slidenum">
              <a:rPr lang="en-US" smtClean="0"/>
              <a:pPr/>
              <a:t>17</a:t>
            </a:fld>
            <a:endParaRPr lang="en-US" dirty="0"/>
          </a:p>
        </p:txBody>
      </p:sp>
      <p:sp>
        <p:nvSpPr>
          <p:cNvPr id="6" name="Rectangle 5"/>
          <p:cNvSpPr/>
          <p:nvPr/>
        </p:nvSpPr>
        <p:spPr>
          <a:xfrm>
            <a:off x="1006384" y="1557745"/>
            <a:ext cx="10672094" cy="3416320"/>
          </a:xfrm>
          <a:prstGeom prst="rect">
            <a:avLst/>
          </a:prstGeom>
        </p:spPr>
        <p:txBody>
          <a:bodyPr wrap="square">
            <a:spAutoFit/>
          </a:bodyPr>
          <a:lstStyle/>
          <a:p>
            <a:r>
              <a:rPr lang="en-US" sz="2800" dirty="0" smtClean="0"/>
              <a:t>These are teaching elders (ministers) serving in any position other than installed or designated pastor, co-pastor, or associate pastor.</a:t>
            </a:r>
          </a:p>
          <a:p>
            <a:endParaRPr lang="en-US" sz="2000" dirty="0" smtClean="0"/>
          </a:p>
          <a:p>
            <a:pPr marL="511175" indent="-511175">
              <a:buFont typeface="Arial" pitchFamily="34" charset="0"/>
              <a:buChar char="•"/>
            </a:pPr>
            <a:r>
              <a:rPr lang="en-US" sz="2800" dirty="0" smtClean="0"/>
              <a:t>Flexibility, when desired</a:t>
            </a:r>
          </a:p>
          <a:p>
            <a:pPr marL="511175" indent="-511175">
              <a:buFont typeface="Arial" pitchFamily="34" charset="0"/>
              <a:buChar char="•"/>
            </a:pPr>
            <a:r>
              <a:rPr lang="en-US" sz="2800" dirty="0" smtClean="0"/>
              <a:t>But a trade-off</a:t>
            </a:r>
          </a:p>
          <a:p>
            <a:pPr marL="511175" indent="-511175">
              <a:buFont typeface="Arial" pitchFamily="34" charset="0"/>
              <a:buChar char="•"/>
            </a:pPr>
            <a:r>
              <a:rPr lang="en-US" sz="2800" dirty="0" smtClean="0"/>
              <a:t>Caution about rushing to form policy</a:t>
            </a:r>
          </a:p>
          <a:p>
            <a:pPr marL="511175" indent="-511175">
              <a:buFont typeface="Arial" pitchFamily="34" charset="0"/>
              <a:buChar char="•"/>
            </a:pPr>
            <a:r>
              <a:rPr lang="en-US" sz="2800" dirty="0" smtClean="0"/>
              <a:t>Reminder that employer with multiple OTEs </a:t>
            </a:r>
            <a:br>
              <a:rPr lang="en-US" sz="2800" dirty="0" smtClean="0"/>
            </a:br>
            <a:r>
              <a:rPr lang="en-US" sz="2800" dirty="0" smtClean="0"/>
              <a:t>must put </a:t>
            </a:r>
            <a:r>
              <a:rPr lang="en-US" sz="2800" b="1" dirty="0" smtClean="0"/>
              <a:t>all</a:t>
            </a:r>
            <a:r>
              <a:rPr lang="en-US" sz="2800" dirty="0" smtClean="0"/>
              <a:t> in Pastor’s Participation or </a:t>
            </a:r>
            <a:r>
              <a:rPr lang="en-US" sz="2800" b="1" dirty="0" smtClean="0"/>
              <a:t>all</a:t>
            </a:r>
            <a:r>
              <a:rPr lang="en-US" sz="2800" dirty="0" smtClean="0"/>
              <a:t> in Menu Plan</a:t>
            </a:r>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321570"/>
            <a:ext cx="10468864" cy="990600"/>
          </a:xfrm>
        </p:spPr>
        <p:txBody>
          <a:bodyPr>
            <a:normAutofit/>
          </a:bodyPr>
          <a:lstStyle/>
          <a:p>
            <a:r>
              <a:rPr lang="en-US" dirty="0" smtClean="0"/>
              <a:t>New for 2017</a:t>
            </a:r>
            <a:endParaRPr lang="en-US" dirty="0"/>
          </a:p>
        </p:txBody>
      </p:sp>
      <p:sp>
        <p:nvSpPr>
          <p:cNvPr id="5" name="Slide Number Placeholder 4"/>
          <p:cNvSpPr>
            <a:spLocks noGrp="1"/>
          </p:cNvSpPr>
          <p:nvPr>
            <p:ph type="sldNum" sz="quarter" idx="12"/>
          </p:nvPr>
        </p:nvSpPr>
        <p:spPr/>
        <p:txBody>
          <a:bodyPr/>
          <a:lstStyle/>
          <a:p>
            <a:fld id="{3E403ED8-D210-4ADA-87C2-482B20289D62}" type="slidenum">
              <a:rPr lang="en-US" smtClean="0"/>
              <a:pPr/>
              <a:t>18</a:t>
            </a:fld>
            <a:endParaRPr lang="en-US" dirty="0"/>
          </a:p>
        </p:txBody>
      </p:sp>
      <p:sp>
        <p:nvSpPr>
          <p:cNvPr id="6" name="Rectangle 5"/>
          <p:cNvSpPr/>
          <p:nvPr/>
        </p:nvSpPr>
        <p:spPr>
          <a:xfrm>
            <a:off x="1006384" y="1557745"/>
            <a:ext cx="10672094" cy="4401205"/>
          </a:xfrm>
          <a:prstGeom prst="rect">
            <a:avLst/>
          </a:prstGeom>
        </p:spPr>
        <p:txBody>
          <a:bodyPr wrap="square">
            <a:spAutoFit/>
          </a:bodyPr>
          <a:lstStyle/>
          <a:p>
            <a:pPr marL="517525" indent="-517525">
              <a:buFont typeface="Arial" pitchFamily="34" charset="0"/>
              <a:buChar char="•"/>
            </a:pPr>
            <a:r>
              <a:rPr lang="en-US" sz="2800" dirty="0" smtClean="0"/>
              <a:t>Employer Agreements – July-Sept</a:t>
            </a:r>
          </a:p>
          <a:p>
            <a:pPr marL="974725" lvl="1" indent="-517525">
              <a:buFont typeface="Arial" pitchFamily="34" charset="0"/>
              <a:buChar char="•"/>
            </a:pPr>
            <a:r>
              <a:rPr lang="en-US" sz="2800" dirty="0" smtClean="0"/>
              <a:t>Employer chooses:</a:t>
            </a:r>
          </a:p>
          <a:p>
            <a:pPr marL="1889125" lvl="3" indent="-517525">
              <a:buFont typeface="Arial" pitchFamily="34" charset="0"/>
              <a:buChar char="•"/>
            </a:pPr>
            <a:r>
              <a:rPr lang="en-US" sz="2800" dirty="0" smtClean="0"/>
              <a:t>what benefits to offer,</a:t>
            </a:r>
          </a:p>
          <a:p>
            <a:pPr marL="1889125" lvl="3" indent="-517525">
              <a:buFont typeface="Arial" pitchFamily="34" charset="0"/>
              <a:buChar char="•"/>
            </a:pPr>
            <a:r>
              <a:rPr lang="en-US" sz="2800" dirty="0" smtClean="0"/>
              <a:t>who is offered (per employer-defined class),</a:t>
            </a:r>
          </a:p>
          <a:p>
            <a:pPr marL="1889125" lvl="3" indent="-517525">
              <a:buFont typeface="Arial" pitchFamily="34" charset="0"/>
              <a:buChar char="•"/>
            </a:pPr>
            <a:r>
              <a:rPr lang="en-US" sz="2800" dirty="0" smtClean="0"/>
              <a:t>how much the employee may contribute</a:t>
            </a:r>
          </a:p>
          <a:p>
            <a:pPr marL="974725" lvl="1" indent="-517525">
              <a:buFont typeface="Arial" pitchFamily="34" charset="0"/>
              <a:buChar char="•"/>
            </a:pPr>
            <a:r>
              <a:rPr lang="en-US" sz="2800" dirty="0" smtClean="0"/>
              <a:t>Employer Decision Support tools model the choices, associated costs, and total costs</a:t>
            </a:r>
          </a:p>
          <a:p>
            <a:pPr marL="517525" indent="-517525"/>
            <a:endParaRPr lang="en-US" sz="2800" dirty="0" smtClean="0"/>
          </a:p>
          <a:p>
            <a:pPr marL="517525" indent="-517525">
              <a:buFont typeface="Arial" pitchFamily="34" charset="0"/>
              <a:buChar char="•"/>
            </a:pPr>
            <a:r>
              <a:rPr lang="en-US" sz="2800" dirty="0" smtClean="0"/>
              <a:t>Employee Annual Enrollment – Oct-Nov</a:t>
            </a:r>
          </a:p>
          <a:p>
            <a:pPr marL="974725" lvl="1" indent="-517525">
              <a:buFont typeface="Arial" pitchFamily="34" charset="0"/>
              <a:buChar char="•"/>
            </a:pPr>
            <a:r>
              <a:rPr lang="en-US" sz="2800" dirty="0" smtClean="0"/>
              <a:t>Employees choose coverage and level</a:t>
            </a:r>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3E403ED8-D210-4ADA-87C2-482B20289D62}" type="slidenum">
              <a:rPr lang="en-US" smtClean="0"/>
              <a:pPr/>
              <a:t>19</a:t>
            </a:fld>
            <a:endParaRPr lang="en-US" dirty="0"/>
          </a:p>
        </p:txBody>
      </p:sp>
      <p:sp>
        <p:nvSpPr>
          <p:cNvPr id="4" name="Content Placeholder 3"/>
          <p:cNvSpPr>
            <a:spLocks noGrp="1"/>
          </p:cNvSpPr>
          <p:nvPr>
            <p:ph sz="quarter"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470655"/>
            <a:ext cx="10468864" cy="990600"/>
          </a:xfrm>
        </p:spPr>
        <p:txBody>
          <a:bodyPr>
            <a:normAutofit fontScale="90000"/>
          </a:bodyPr>
          <a:lstStyle/>
          <a:p>
            <a:r>
              <a:rPr lang="en-US" dirty="0" smtClean="0"/>
              <a:t>Regional Representatives becoming </a:t>
            </a:r>
            <a:br>
              <a:rPr lang="en-US" dirty="0" smtClean="0"/>
            </a:br>
            <a:r>
              <a:rPr lang="en-US" dirty="0" smtClean="0"/>
              <a:t>Church Consultants</a:t>
            </a:r>
            <a:endParaRPr lang="en-US" dirty="0"/>
          </a:p>
        </p:txBody>
      </p:sp>
      <p:sp>
        <p:nvSpPr>
          <p:cNvPr id="5" name="Slide Number Placeholder 4"/>
          <p:cNvSpPr>
            <a:spLocks noGrp="1"/>
          </p:cNvSpPr>
          <p:nvPr>
            <p:ph type="sldNum" sz="quarter" idx="12"/>
          </p:nvPr>
        </p:nvSpPr>
        <p:spPr/>
        <p:txBody>
          <a:bodyPr/>
          <a:lstStyle/>
          <a:p>
            <a:fld id="{3E403ED8-D210-4ADA-87C2-482B20289D62}" type="slidenum">
              <a:rPr lang="en-US" smtClean="0"/>
              <a:pPr/>
              <a:t>2</a:t>
            </a:fld>
            <a:endParaRPr lang="en-US" dirty="0"/>
          </a:p>
        </p:txBody>
      </p:sp>
      <p:sp>
        <p:nvSpPr>
          <p:cNvPr id="6" name="Rectangle 5"/>
          <p:cNvSpPr/>
          <p:nvPr/>
        </p:nvSpPr>
        <p:spPr>
          <a:xfrm>
            <a:off x="1165411" y="2005005"/>
            <a:ext cx="9923930" cy="3108543"/>
          </a:xfrm>
          <a:prstGeom prst="rect">
            <a:avLst/>
          </a:prstGeom>
        </p:spPr>
        <p:txBody>
          <a:bodyPr wrap="square">
            <a:spAutoFit/>
          </a:bodyPr>
          <a:lstStyle/>
          <a:p>
            <a:r>
              <a:rPr lang="en-US" sz="2800" dirty="0" smtClean="0"/>
              <a:t>A new role for a new day in the church —</a:t>
            </a:r>
          </a:p>
          <a:p>
            <a:endParaRPr lang="en-US" sz="2800" dirty="0" smtClean="0"/>
          </a:p>
          <a:p>
            <a:pPr marL="511175" indent="-511175">
              <a:buFont typeface="Arial" pitchFamily="34" charset="0"/>
              <a:buChar char="•"/>
            </a:pPr>
            <a:r>
              <a:rPr lang="en-US" sz="2800" dirty="0" smtClean="0"/>
              <a:t>working with churches to discern their benefits needs; </a:t>
            </a:r>
          </a:p>
          <a:p>
            <a:pPr marL="511175" indent="-511175">
              <a:buFont typeface="Arial" pitchFamily="34" charset="0"/>
              <a:buChar char="•"/>
            </a:pPr>
            <a:r>
              <a:rPr lang="en-US" sz="2800" dirty="0" smtClean="0"/>
              <a:t>helping churches be the best employers they can be; </a:t>
            </a:r>
          </a:p>
          <a:p>
            <a:pPr marL="511175" indent="-511175">
              <a:buFont typeface="Arial" pitchFamily="34" charset="0"/>
              <a:buChar char="•"/>
            </a:pPr>
            <a:r>
              <a:rPr lang="en-US" sz="2800" dirty="0" smtClean="0"/>
              <a:t>helping mid councils both as employers and in their role of working with congregations, validated ministries, compensation policies, etc.</a:t>
            </a:r>
            <a:endParaRPr lang="en-US" sz="2800" dirty="0"/>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Medical Coverage</a:t>
            </a:r>
            <a:endParaRPr lang="en-US" dirty="0"/>
          </a:p>
        </p:txBody>
      </p:sp>
      <p:sp>
        <p:nvSpPr>
          <p:cNvPr id="3" name="Content Placeholder 2"/>
          <p:cNvSpPr>
            <a:spLocks noGrp="1"/>
          </p:cNvSpPr>
          <p:nvPr>
            <p:ph sz="quarter" idx="1"/>
          </p:nvPr>
        </p:nvSpPr>
        <p:spPr>
          <a:xfrm>
            <a:off x="1723136" y="1600200"/>
            <a:ext cx="10468864" cy="4572000"/>
          </a:xfrm>
        </p:spPr>
        <p:txBody>
          <a:bodyPr>
            <a:normAutofit fontScale="92500" lnSpcReduction="10000"/>
          </a:bodyPr>
          <a:lstStyle/>
          <a:p>
            <a:r>
              <a:rPr lang="en-US" dirty="0" smtClean="0"/>
              <a:t>Medical Benefits</a:t>
            </a:r>
          </a:p>
          <a:p>
            <a:pPr lvl="1"/>
            <a:r>
              <a:rPr lang="en-US" dirty="0" smtClean="0"/>
              <a:t>Network</a:t>
            </a:r>
          </a:p>
          <a:p>
            <a:pPr lvl="1"/>
            <a:r>
              <a:rPr lang="en-US" dirty="0" smtClean="0"/>
              <a:t>Plan Basics</a:t>
            </a:r>
          </a:p>
          <a:p>
            <a:pPr lvl="2"/>
            <a:r>
              <a:rPr lang="en-US" dirty="0" smtClean="0"/>
              <a:t>PPO and EPO</a:t>
            </a:r>
          </a:p>
          <a:p>
            <a:pPr lvl="1"/>
            <a:r>
              <a:rPr lang="en-US" dirty="0" smtClean="0"/>
              <a:t>Preventive Care</a:t>
            </a:r>
          </a:p>
          <a:p>
            <a:pPr lvl="1"/>
            <a:r>
              <a:rPr lang="en-US" dirty="0" smtClean="0"/>
              <a:t>The Call to Health</a:t>
            </a:r>
          </a:p>
          <a:p>
            <a:r>
              <a:rPr lang="en-US" dirty="0" smtClean="0"/>
              <a:t>Prescription Benefits</a:t>
            </a:r>
          </a:p>
          <a:p>
            <a:r>
              <a:rPr lang="en-US" dirty="0" smtClean="0"/>
              <a:t>Annual Enrollment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Network</a:t>
            </a:r>
            <a:endParaRPr lang="en-US" dirty="0"/>
          </a:p>
        </p:txBody>
      </p:sp>
      <p:pic>
        <p:nvPicPr>
          <p:cNvPr id="4" name="Content Placeholder 3" descr="NETOWRKpercent.jpg"/>
          <p:cNvPicPr>
            <a:picLocks noGrp="1" noChangeAspect="1"/>
          </p:cNvPicPr>
          <p:nvPr>
            <p:ph sz="quarter" idx="1"/>
          </p:nvPr>
        </p:nvPicPr>
        <p:blipFill>
          <a:blip r:embed="rId3" cstate="email">
            <a:extLst>
              <a:ext uri="{28A0092B-C50C-407E-A947-70E740481C1C}">
                <a14:useLocalDpi xmlns:a14="http://schemas.microsoft.com/office/drawing/2010/main"/>
              </a:ext>
            </a:extLst>
          </a:blip>
          <a:stretch>
            <a:fillRect/>
          </a:stretch>
        </p:blipFill>
        <p:spPr>
          <a:xfrm>
            <a:off x="304802" y="1143000"/>
            <a:ext cx="11887199" cy="525279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468864" cy="838200"/>
          </a:xfrm>
        </p:spPr>
        <p:txBody>
          <a:bodyPr>
            <a:normAutofit/>
          </a:bodyPr>
          <a:lstStyle/>
          <a:p>
            <a:r>
              <a:rPr lang="en-US" dirty="0" smtClean="0"/>
              <a:t>PPO Medical Network</a:t>
            </a:r>
            <a:endParaRPr lang="en-US" dirty="0"/>
          </a:p>
        </p:txBody>
      </p:sp>
      <p:pic>
        <p:nvPicPr>
          <p:cNvPr id="4" name="Content Placeholder 3" descr="provider.jpg"/>
          <p:cNvPicPr>
            <a:picLocks noGrp="1" noChangeAspect="1"/>
          </p:cNvPicPr>
          <p:nvPr>
            <p:ph sz="quarter" idx="1"/>
          </p:nvPr>
        </p:nvPicPr>
        <p:blipFill>
          <a:blip r:embed="rId3" cstate="email">
            <a:extLst>
              <a:ext uri="{28A0092B-C50C-407E-A947-70E740481C1C}">
                <a14:useLocalDpi xmlns:a14="http://schemas.microsoft.com/office/drawing/2010/main"/>
              </a:ext>
            </a:extLst>
          </a:blip>
          <a:stretch>
            <a:fillRect/>
          </a:stretch>
        </p:blipFill>
        <p:spPr>
          <a:xfrm>
            <a:off x="304800" y="1625084"/>
            <a:ext cx="11887199" cy="4697848"/>
          </a:xfrm>
          <a:prstGeom prst="rect">
            <a:avLst/>
          </a:prstGeom>
        </p:spPr>
      </p:pic>
      <p:sp>
        <p:nvSpPr>
          <p:cNvPr id="5" name="Rectangle 4"/>
          <p:cNvSpPr/>
          <p:nvPr/>
        </p:nvSpPr>
        <p:spPr>
          <a:xfrm>
            <a:off x="508000" y="2209800"/>
            <a:ext cx="3978552" cy="1338828"/>
          </a:xfrm>
          <a:prstGeom prst="rect">
            <a:avLst/>
          </a:prstGeom>
        </p:spPr>
        <p:txBody>
          <a:bodyPr wrap="square">
            <a:spAutoFit/>
          </a:bodyPr>
          <a:lstStyle/>
          <a:p>
            <a:pPr eaLnBrk="1" fontAlgn="auto" hangingPunct="1">
              <a:spcBef>
                <a:spcPts val="0"/>
              </a:spcBef>
              <a:spcAft>
                <a:spcPts val="0"/>
              </a:spcAft>
              <a:defRPr/>
            </a:pPr>
            <a:r>
              <a:rPr lang="en-US" sz="1800" dirty="0" smtClean="0">
                <a:solidFill>
                  <a:srgbClr val="00A4E4"/>
                </a:solidFill>
                <a:latin typeface="Arial"/>
                <a:cs typeface="Arial"/>
              </a:rPr>
              <a:t>Click </a:t>
            </a:r>
            <a:r>
              <a:rPr lang="en-US" sz="1800" b="1" dirty="0" smtClean="0">
                <a:solidFill>
                  <a:srgbClr val="00A4E4"/>
                </a:solidFill>
                <a:latin typeface="Arial"/>
                <a:cs typeface="Arial"/>
              </a:rPr>
              <a:t>Find a Doctor for</a:t>
            </a:r>
            <a:r>
              <a:rPr lang="en-US" sz="1800" i="1" dirty="0" smtClean="0">
                <a:solidFill>
                  <a:srgbClr val="00A4E4"/>
                </a:solidFill>
                <a:latin typeface="Arial"/>
                <a:cs typeface="Arial"/>
              </a:rPr>
              <a:t>:</a:t>
            </a:r>
          </a:p>
          <a:p>
            <a:pPr eaLnBrk="1" fontAlgn="auto" hangingPunct="1">
              <a:spcBef>
                <a:spcPts val="600"/>
              </a:spcBef>
              <a:spcAft>
                <a:spcPts val="0"/>
              </a:spcAft>
              <a:defRPr/>
            </a:pPr>
            <a:r>
              <a:rPr lang="en-US" sz="1600" kern="0" spc="-40" dirty="0" smtClean="0">
                <a:solidFill>
                  <a:srgbClr val="333333"/>
                </a:solidFill>
                <a:latin typeface="Arial"/>
              </a:rPr>
              <a:t>Provider </a:t>
            </a:r>
            <a:r>
              <a:rPr lang="en-US" sz="1600" kern="0" spc="-40" dirty="0">
                <a:solidFill>
                  <a:srgbClr val="333333"/>
                </a:solidFill>
                <a:latin typeface="Arial"/>
              </a:rPr>
              <a:t>Directory, </a:t>
            </a:r>
            <a:endParaRPr lang="en-US" sz="1600" kern="0" spc="-40" dirty="0" smtClean="0">
              <a:solidFill>
                <a:srgbClr val="333333"/>
              </a:solidFill>
              <a:latin typeface="Arial"/>
            </a:endParaRPr>
          </a:p>
          <a:p>
            <a:pPr eaLnBrk="1" fontAlgn="auto" hangingPunct="1">
              <a:spcBef>
                <a:spcPts val="600"/>
              </a:spcBef>
              <a:spcAft>
                <a:spcPts val="0"/>
              </a:spcAft>
              <a:defRPr/>
            </a:pPr>
            <a:r>
              <a:rPr lang="en-US" sz="1600" kern="0" spc="-40" dirty="0" smtClean="0">
                <a:solidFill>
                  <a:srgbClr val="333333"/>
                </a:solidFill>
                <a:latin typeface="Arial"/>
              </a:rPr>
              <a:t>Provider Reviews and </a:t>
            </a:r>
          </a:p>
          <a:p>
            <a:pPr eaLnBrk="1" fontAlgn="auto" hangingPunct="1">
              <a:spcBef>
                <a:spcPts val="600"/>
              </a:spcBef>
              <a:spcAft>
                <a:spcPts val="0"/>
              </a:spcAft>
              <a:defRPr/>
            </a:pPr>
            <a:r>
              <a:rPr lang="en-US" sz="1600" kern="0" spc="-40" dirty="0" smtClean="0">
                <a:solidFill>
                  <a:srgbClr val="333333"/>
                </a:solidFill>
                <a:latin typeface="Arial"/>
              </a:rPr>
              <a:t>Care </a:t>
            </a:r>
            <a:r>
              <a:rPr lang="en-US" sz="1600" kern="0" spc="-40" dirty="0">
                <a:solidFill>
                  <a:srgbClr val="333333"/>
                </a:solidFill>
                <a:latin typeface="Arial"/>
              </a:rPr>
              <a:t>Cost Calculator </a:t>
            </a:r>
          </a:p>
        </p:txBody>
      </p:sp>
      <p:sp>
        <p:nvSpPr>
          <p:cNvPr id="6" name="TextBox 5"/>
          <p:cNvSpPr txBox="1"/>
          <p:nvPr/>
        </p:nvSpPr>
        <p:spPr>
          <a:xfrm>
            <a:off x="406400" y="1295401"/>
            <a:ext cx="11785600" cy="369332"/>
          </a:xfrm>
          <a:prstGeom prst="rect">
            <a:avLst/>
          </a:prstGeom>
          <a:noFill/>
        </p:spPr>
        <p:txBody>
          <a:bodyPr wrap="square" rtlCol="0">
            <a:spAutoFit/>
          </a:bodyPr>
          <a:lstStyle/>
          <a:p>
            <a:r>
              <a:rPr lang="en-US" dirty="0" smtClean="0">
                <a:latin typeface="+mn-lt"/>
              </a:rPr>
              <a:t>Find providers at: </a:t>
            </a:r>
            <a:r>
              <a:rPr lang="en-US" dirty="0" smtClean="0">
                <a:latin typeface="+mn-lt"/>
                <a:hlinkClick r:id="rId4"/>
              </a:rPr>
              <a:t>www.highmarkbcbs.com</a:t>
            </a:r>
            <a:r>
              <a:rPr lang="en-US" dirty="0" smtClean="0">
                <a:latin typeface="+mn-lt"/>
              </a:rPr>
              <a:t> or 888-835-2959  </a:t>
            </a:r>
            <a:endParaRPr lang="en-US" dirty="0">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Plan Basics</a:t>
            </a:r>
            <a:endParaRPr lang="en-US" dirty="0"/>
          </a:p>
        </p:txBody>
      </p:sp>
      <p:sp>
        <p:nvSpPr>
          <p:cNvPr id="3" name="Content Placeholder 2"/>
          <p:cNvSpPr>
            <a:spLocks noGrp="1"/>
          </p:cNvSpPr>
          <p:nvPr>
            <p:ph sz="quarter" idx="1"/>
          </p:nvPr>
        </p:nvSpPr>
        <p:spPr/>
        <p:txBody>
          <a:bodyPr/>
          <a:lstStyle/>
          <a:p>
            <a:r>
              <a:rPr lang="en-US" dirty="0" err="1" smtClean="0"/>
              <a:t>Copays</a:t>
            </a:r>
            <a:endParaRPr lang="en-US" dirty="0" smtClean="0"/>
          </a:p>
          <a:p>
            <a:pPr lvl="1"/>
            <a:r>
              <a:rPr lang="en-US" sz="2400" dirty="0" smtClean="0"/>
              <a:t>Flat dollar amount you pay for office visits and generic prescriptions</a:t>
            </a:r>
          </a:p>
          <a:p>
            <a:r>
              <a:rPr lang="en-US" dirty="0" smtClean="0"/>
              <a:t>Deductibles</a:t>
            </a:r>
          </a:p>
          <a:p>
            <a:pPr lvl="1"/>
            <a:r>
              <a:rPr lang="en-US" sz="2400" dirty="0" smtClean="0"/>
              <a:t>Amount you pay before the health plan pays</a:t>
            </a:r>
          </a:p>
          <a:p>
            <a:r>
              <a:rPr lang="en-US" dirty="0" smtClean="0"/>
              <a:t>Copayments (coinsurance)</a:t>
            </a:r>
          </a:p>
          <a:p>
            <a:pPr lvl="1"/>
            <a:r>
              <a:rPr lang="en-US" sz="2400" dirty="0" smtClean="0"/>
              <a:t>Percentage of charges you pay after deductible</a:t>
            </a:r>
          </a:p>
          <a:p>
            <a:r>
              <a:rPr lang="en-US" dirty="0" smtClean="0"/>
              <a:t>Copayment Maximum (out of pocket max)</a:t>
            </a:r>
          </a:p>
          <a:p>
            <a:pPr lvl="1"/>
            <a:r>
              <a:rPr lang="en-US" sz="2400" dirty="0" smtClean="0"/>
              <a:t>Maximum amount you could pay in a year</a:t>
            </a: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468864" cy="990600"/>
          </a:xfrm>
        </p:spPr>
        <p:txBody>
          <a:bodyPr/>
          <a:lstStyle/>
          <a:p>
            <a:r>
              <a:rPr lang="en-US" dirty="0" smtClean="0"/>
              <a:t>PPO and EPO Coverage Basics*</a:t>
            </a:r>
            <a:endParaRPr lang="en-US" dirty="0"/>
          </a:p>
        </p:txBody>
      </p:sp>
      <p:graphicFrame>
        <p:nvGraphicFramePr>
          <p:cNvPr id="4" name="Content Placeholder 3"/>
          <p:cNvGraphicFramePr>
            <a:graphicFrameLocks noGrp="1"/>
          </p:cNvGraphicFramePr>
          <p:nvPr>
            <p:ph sz="quarter" idx="1"/>
          </p:nvPr>
        </p:nvGraphicFramePr>
        <p:xfrm>
          <a:off x="406400" y="1143000"/>
          <a:ext cx="11582400" cy="4638040"/>
        </p:xfrm>
        <a:graphic>
          <a:graphicData uri="http://schemas.openxmlformats.org/drawingml/2006/table">
            <a:tbl>
              <a:tblPr firstRow="1" bandRow="1">
                <a:tableStyleId>{5C22544A-7EE6-4342-B048-85BDC9FD1C3A}</a:tableStyleId>
              </a:tblPr>
              <a:tblGrid>
                <a:gridCol w="5319645"/>
                <a:gridCol w="3337816"/>
                <a:gridCol w="2924939"/>
              </a:tblGrid>
              <a:tr h="370840">
                <a:tc>
                  <a:txBody>
                    <a:bodyPr/>
                    <a:lstStyle/>
                    <a:p>
                      <a:endParaRPr lang="en-US" dirty="0"/>
                    </a:p>
                  </a:txBody>
                  <a:tcPr marL="121920" marR="121920"/>
                </a:tc>
                <a:tc>
                  <a:txBody>
                    <a:bodyPr/>
                    <a:lstStyle/>
                    <a:p>
                      <a:pPr algn="ctr"/>
                      <a:r>
                        <a:rPr lang="en-US" dirty="0" smtClean="0"/>
                        <a:t>PPO</a:t>
                      </a:r>
                      <a:endParaRPr lang="en-US" dirty="0"/>
                    </a:p>
                  </a:txBody>
                  <a:tcPr marL="121920" marR="121920"/>
                </a:tc>
                <a:tc>
                  <a:txBody>
                    <a:bodyPr/>
                    <a:lstStyle/>
                    <a:p>
                      <a:pPr algn="ctr"/>
                      <a:r>
                        <a:rPr lang="en-US" dirty="0" smtClean="0"/>
                        <a:t>EPO</a:t>
                      </a:r>
                      <a:endParaRPr lang="en-US" dirty="0"/>
                    </a:p>
                  </a:txBody>
                  <a:tcPr marL="121920" marR="121920"/>
                </a:tc>
              </a:tr>
              <a:tr h="370840">
                <a:tc>
                  <a:txBody>
                    <a:bodyPr/>
                    <a:lstStyle/>
                    <a:p>
                      <a:r>
                        <a:rPr lang="en-US" sz="2000" dirty="0" smtClean="0"/>
                        <a:t>Preventive Care</a:t>
                      </a:r>
                      <a:endParaRPr lang="en-US" sz="2000" dirty="0"/>
                    </a:p>
                  </a:txBody>
                  <a:tcPr marL="121920" marR="121920"/>
                </a:tc>
                <a:tc>
                  <a:txBody>
                    <a:bodyPr/>
                    <a:lstStyle/>
                    <a:p>
                      <a:pPr algn="ctr"/>
                      <a:r>
                        <a:rPr lang="en-US" sz="2000" dirty="0" smtClean="0"/>
                        <a:t>$0</a:t>
                      </a:r>
                      <a:endParaRPr lang="en-US" sz="2000" dirty="0"/>
                    </a:p>
                  </a:txBody>
                  <a:tcPr marL="121920" marR="121920"/>
                </a:tc>
                <a:tc>
                  <a:txBody>
                    <a:bodyPr/>
                    <a:lstStyle/>
                    <a:p>
                      <a:pPr algn="ctr"/>
                      <a:r>
                        <a:rPr lang="en-US" sz="2000" dirty="0" smtClean="0"/>
                        <a:t>$0</a:t>
                      </a:r>
                      <a:endParaRPr lang="en-US" sz="2000" dirty="0"/>
                    </a:p>
                  </a:txBody>
                  <a:tcPr marL="121920" marR="121920"/>
                </a:tc>
              </a:tr>
              <a:tr h="370840">
                <a:tc>
                  <a:txBody>
                    <a:bodyPr/>
                    <a:lstStyle/>
                    <a:p>
                      <a:r>
                        <a:rPr lang="en-US" sz="2000" dirty="0" smtClean="0"/>
                        <a:t>Employee Assistance Program</a:t>
                      </a:r>
                      <a:endParaRPr lang="en-US" sz="2000" dirty="0"/>
                    </a:p>
                  </a:txBody>
                  <a:tcPr marL="121920" marR="121920"/>
                </a:tc>
                <a:tc>
                  <a:txBody>
                    <a:bodyPr/>
                    <a:lstStyle/>
                    <a:p>
                      <a:pPr algn="ctr"/>
                      <a:r>
                        <a:rPr lang="en-US" sz="2000" dirty="0" smtClean="0"/>
                        <a:t>$0 for 6 sessions</a:t>
                      </a:r>
                      <a:endParaRPr lang="en-US" sz="2000" dirty="0"/>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$0 for 6 sessions</a:t>
                      </a:r>
                    </a:p>
                  </a:txBody>
                  <a:tcPr marL="121920" marR="121920"/>
                </a:tc>
              </a:tr>
              <a:tr h="370840">
                <a:tc>
                  <a:txBody>
                    <a:bodyPr/>
                    <a:lstStyle/>
                    <a:p>
                      <a:r>
                        <a:rPr lang="en-US" sz="2000" dirty="0" smtClean="0"/>
                        <a:t>Telemedicine</a:t>
                      </a:r>
                      <a:endParaRPr lang="en-US" sz="2000" dirty="0"/>
                    </a:p>
                  </a:txBody>
                  <a:tcPr marL="121920" marR="121920"/>
                </a:tc>
                <a:tc>
                  <a:txBody>
                    <a:bodyPr/>
                    <a:lstStyle/>
                    <a:p>
                      <a:pPr algn="ctr"/>
                      <a:r>
                        <a:rPr lang="en-US" sz="2000" dirty="0" smtClean="0"/>
                        <a:t>$10</a:t>
                      </a:r>
                      <a:endParaRPr lang="en-US" sz="2000" dirty="0"/>
                    </a:p>
                  </a:txBody>
                  <a:tcPr marL="121920" marR="121920"/>
                </a:tc>
                <a:tc>
                  <a:txBody>
                    <a:bodyPr/>
                    <a:lstStyle/>
                    <a:p>
                      <a:pPr algn="ctr"/>
                      <a:r>
                        <a:rPr lang="en-US" sz="2000" dirty="0" smtClean="0"/>
                        <a:t>$10</a:t>
                      </a:r>
                      <a:endParaRPr lang="en-US" sz="2000" dirty="0"/>
                    </a:p>
                  </a:txBody>
                  <a:tcPr marL="121920" marR="121920"/>
                </a:tc>
              </a:tr>
              <a:tr h="370840">
                <a:tc>
                  <a:txBody>
                    <a:bodyPr/>
                    <a:lstStyle/>
                    <a:p>
                      <a:r>
                        <a:rPr lang="en-US" sz="2000" dirty="0" smtClean="0"/>
                        <a:t>Primary Care</a:t>
                      </a:r>
                      <a:r>
                        <a:rPr lang="en-US" sz="2000" baseline="0" dirty="0" smtClean="0"/>
                        <a:t> and </a:t>
                      </a:r>
                      <a:r>
                        <a:rPr lang="en-US" sz="2000" dirty="0" smtClean="0"/>
                        <a:t>Retail Clinics</a:t>
                      </a:r>
                      <a:endParaRPr lang="en-US" sz="2000" dirty="0"/>
                    </a:p>
                  </a:txBody>
                  <a:tcPr marL="121920" marR="121920"/>
                </a:tc>
                <a:tc>
                  <a:txBody>
                    <a:bodyPr/>
                    <a:lstStyle/>
                    <a:p>
                      <a:pPr algn="ctr"/>
                      <a:r>
                        <a:rPr lang="en-US" sz="2000" dirty="0" smtClean="0"/>
                        <a:t>$25</a:t>
                      </a:r>
                      <a:endParaRPr lang="en-US" sz="2000" dirty="0"/>
                    </a:p>
                  </a:txBody>
                  <a:tcPr marL="121920" marR="121920"/>
                </a:tc>
                <a:tc>
                  <a:txBody>
                    <a:bodyPr/>
                    <a:lstStyle/>
                    <a:p>
                      <a:pPr algn="ctr"/>
                      <a:r>
                        <a:rPr lang="en-US" sz="2000" dirty="0" smtClean="0"/>
                        <a:t>$45</a:t>
                      </a:r>
                      <a:endParaRPr lang="en-US" sz="2000" dirty="0"/>
                    </a:p>
                  </a:txBody>
                  <a:tcPr marL="121920" marR="121920"/>
                </a:tc>
              </a:tr>
              <a:tr h="370840">
                <a:tc>
                  <a:txBody>
                    <a:bodyPr/>
                    <a:lstStyle/>
                    <a:p>
                      <a:r>
                        <a:rPr lang="en-US" sz="2000" dirty="0" smtClean="0"/>
                        <a:t>Specialist Care and Urgent Care</a:t>
                      </a:r>
                      <a:endParaRPr lang="en-US" sz="2000" dirty="0"/>
                    </a:p>
                  </a:txBody>
                  <a:tcPr marL="121920" marR="121920"/>
                </a:tc>
                <a:tc>
                  <a:txBody>
                    <a:bodyPr/>
                    <a:lstStyle/>
                    <a:p>
                      <a:pPr algn="ctr"/>
                      <a:r>
                        <a:rPr lang="en-US" sz="2000" dirty="0" smtClean="0"/>
                        <a:t>$45</a:t>
                      </a:r>
                      <a:endParaRPr lang="en-US" sz="2000" dirty="0"/>
                    </a:p>
                  </a:txBody>
                  <a:tcPr marL="121920" marR="121920"/>
                </a:tc>
                <a:tc>
                  <a:txBody>
                    <a:bodyPr/>
                    <a:lstStyle/>
                    <a:p>
                      <a:pPr algn="ctr"/>
                      <a:r>
                        <a:rPr lang="en-US" sz="2000" dirty="0" smtClean="0"/>
                        <a:t>$60</a:t>
                      </a:r>
                      <a:endParaRPr lang="en-US" sz="2000" dirty="0"/>
                    </a:p>
                  </a:txBody>
                  <a:tcPr marL="121920" marR="121920"/>
                </a:tc>
              </a:tr>
              <a:tr h="370840">
                <a:tc>
                  <a:txBody>
                    <a:bodyPr/>
                    <a:lstStyle/>
                    <a:p>
                      <a:r>
                        <a:rPr lang="en-US" sz="2000" dirty="0" smtClean="0"/>
                        <a:t>Vision Exam (VSP)</a:t>
                      </a:r>
                      <a:endParaRPr lang="en-US" sz="2000" dirty="0"/>
                    </a:p>
                  </a:txBody>
                  <a:tcPr marL="121920" marR="121920"/>
                </a:tc>
                <a:tc>
                  <a:txBody>
                    <a:bodyPr/>
                    <a:lstStyle/>
                    <a:p>
                      <a:pPr algn="ctr"/>
                      <a:r>
                        <a:rPr lang="en-US" sz="2000" dirty="0" smtClean="0"/>
                        <a:t>$25</a:t>
                      </a:r>
                      <a:endParaRPr lang="en-US" sz="2000" dirty="0"/>
                    </a:p>
                  </a:txBody>
                  <a:tcPr marL="121920" marR="121920"/>
                </a:tc>
                <a:tc>
                  <a:txBody>
                    <a:bodyPr/>
                    <a:lstStyle/>
                    <a:p>
                      <a:pPr algn="ctr"/>
                      <a:r>
                        <a:rPr lang="en-US" sz="2000" dirty="0" smtClean="0"/>
                        <a:t>$25</a:t>
                      </a:r>
                      <a:endParaRPr lang="en-US" sz="2000" dirty="0"/>
                    </a:p>
                  </a:txBody>
                  <a:tcPr marL="121920" marR="121920"/>
                </a:tc>
              </a:tr>
              <a:tr h="370840">
                <a:tc>
                  <a:txBody>
                    <a:bodyPr/>
                    <a:lstStyle/>
                    <a:p>
                      <a:r>
                        <a:rPr lang="en-US" sz="2000" dirty="0" smtClean="0"/>
                        <a:t>Network Deductible</a:t>
                      </a:r>
                      <a:endParaRPr lang="en-US" sz="2000" dirty="0"/>
                    </a:p>
                  </a:txBody>
                  <a:tcPr marL="121920" marR="121920" anchor="ctr"/>
                </a:tc>
                <a:tc>
                  <a:txBody>
                    <a:bodyPr/>
                    <a:lstStyle/>
                    <a:p>
                      <a:pPr algn="ctr"/>
                      <a:r>
                        <a:rPr lang="en-US" sz="2000" dirty="0" smtClean="0"/>
                        <a:t>Varies by salary;</a:t>
                      </a:r>
                      <a:r>
                        <a:rPr lang="en-US" sz="2000" baseline="0" dirty="0" smtClean="0"/>
                        <a:t> </a:t>
                      </a:r>
                      <a:r>
                        <a:rPr lang="en-US" sz="2000" dirty="0" smtClean="0"/>
                        <a:t>$660</a:t>
                      </a:r>
                      <a:r>
                        <a:rPr lang="en-US" sz="2000" baseline="0" dirty="0" smtClean="0"/>
                        <a:t> (if &lt;$48,759)</a:t>
                      </a:r>
                      <a:endParaRPr lang="en-US" sz="2000" dirty="0"/>
                    </a:p>
                  </a:txBody>
                  <a:tcPr marL="121920" marR="121920" anchor="ctr"/>
                </a:tc>
                <a:tc>
                  <a:txBody>
                    <a:bodyPr/>
                    <a:lstStyle/>
                    <a:p>
                      <a:pPr algn="ctr"/>
                      <a:r>
                        <a:rPr lang="en-US" sz="2000" dirty="0" smtClean="0"/>
                        <a:t>$2,000</a:t>
                      </a:r>
                      <a:endParaRPr lang="en-US" sz="2000" dirty="0"/>
                    </a:p>
                  </a:txBody>
                  <a:tcPr marL="121920" marR="121920" anchor="ctr"/>
                </a:tc>
              </a:tr>
              <a:tr h="370840">
                <a:tc>
                  <a:txBody>
                    <a:bodyPr/>
                    <a:lstStyle/>
                    <a:p>
                      <a:r>
                        <a:rPr lang="en-US" sz="2000" dirty="0" smtClean="0"/>
                        <a:t>Network Coinsurance</a:t>
                      </a:r>
                      <a:endParaRPr lang="en-US" sz="2000" dirty="0"/>
                    </a:p>
                  </a:txBody>
                  <a:tcPr marL="121920" marR="121920"/>
                </a:tc>
                <a:tc>
                  <a:txBody>
                    <a:bodyPr/>
                    <a:lstStyle/>
                    <a:p>
                      <a:pPr algn="ctr"/>
                      <a:r>
                        <a:rPr lang="en-US" sz="2000" dirty="0" smtClean="0"/>
                        <a:t>20%</a:t>
                      </a:r>
                      <a:endParaRPr lang="en-US" sz="2000" dirty="0"/>
                    </a:p>
                  </a:txBody>
                  <a:tcPr marL="121920" marR="121920"/>
                </a:tc>
                <a:tc>
                  <a:txBody>
                    <a:bodyPr/>
                    <a:lstStyle/>
                    <a:p>
                      <a:pPr algn="ctr"/>
                      <a:r>
                        <a:rPr lang="en-US" sz="2000" dirty="0" smtClean="0"/>
                        <a:t>20%</a:t>
                      </a:r>
                      <a:endParaRPr lang="en-US" sz="2000" dirty="0"/>
                    </a:p>
                  </a:txBody>
                  <a:tcPr marL="121920" marR="121920"/>
                </a:tc>
              </a:tr>
              <a:tr h="370840">
                <a:tc>
                  <a:txBody>
                    <a:bodyPr/>
                    <a:lstStyle/>
                    <a:p>
                      <a:r>
                        <a:rPr lang="en-US" sz="2000" dirty="0" smtClean="0"/>
                        <a:t>ER and Hospital care</a:t>
                      </a:r>
                      <a:endParaRPr lang="en-US" sz="2000" dirty="0"/>
                    </a:p>
                  </a:txBody>
                  <a:tcPr marL="121920" marR="121920" anchor="ctr"/>
                </a:tc>
                <a:tc>
                  <a:txBody>
                    <a:bodyPr/>
                    <a:lstStyle/>
                    <a:p>
                      <a:pPr algn="ctr"/>
                      <a:r>
                        <a:rPr lang="en-US" sz="2000" dirty="0" smtClean="0"/>
                        <a:t>Deductible + 20%</a:t>
                      </a:r>
                      <a:endParaRPr lang="en-US" sz="2000" dirty="0"/>
                    </a:p>
                  </a:txBody>
                  <a:tcPr marL="121920" marR="121920" anchor="ctr"/>
                </a:tc>
                <a:tc>
                  <a:txBody>
                    <a:bodyPr/>
                    <a:lstStyle/>
                    <a:p>
                      <a:pPr algn="ctr"/>
                      <a:r>
                        <a:rPr lang="en-US" sz="2000" dirty="0" smtClean="0"/>
                        <a:t>Deductible + 20%</a:t>
                      </a:r>
                      <a:endParaRPr lang="en-US" sz="2000" dirty="0"/>
                    </a:p>
                  </a:txBody>
                  <a:tcPr marL="121920" marR="121920" anchor="ctr"/>
                </a:tc>
              </a:tr>
              <a:tr h="370840">
                <a:tc>
                  <a:txBody>
                    <a:bodyPr/>
                    <a:lstStyle/>
                    <a:p>
                      <a:r>
                        <a:rPr lang="en-US" sz="2000" dirty="0" smtClean="0"/>
                        <a:t>Out of Network Coverage</a:t>
                      </a:r>
                      <a:endParaRPr lang="en-US" sz="2000" dirty="0"/>
                    </a:p>
                  </a:txBody>
                  <a:tcPr marL="121920" marR="121920"/>
                </a:tc>
                <a:tc>
                  <a:txBody>
                    <a:bodyPr/>
                    <a:lstStyle/>
                    <a:p>
                      <a:pPr algn="ctr"/>
                      <a:r>
                        <a:rPr lang="en-US" sz="2000" dirty="0" smtClean="0"/>
                        <a:t>Yes (40%)</a:t>
                      </a:r>
                      <a:endParaRPr lang="en-US" sz="2000" dirty="0"/>
                    </a:p>
                  </a:txBody>
                  <a:tcPr marL="121920" marR="121920"/>
                </a:tc>
                <a:tc>
                  <a:txBody>
                    <a:bodyPr/>
                    <a:lstStyle/>
                    <a:p>
                      <a:pPr algn="ctr"/>
                      <a:r>
                        <a:rPr lang="en-US" sz="2000" dirty="0" smtClean="0"/>
                        <a:t>No</a:t>
                      </a:r>
                      <a:endParaRPr lang="en-US" sz="2000" dirty="0"/>
                    </a:p>
                  </a:txBody>
                  <a:tcPr marL="121920" marR="121920"/>
                </a:tc>
              </a:tr>
            </a:tbl>
          </a:graphicData>
        </a:graphic>
      </p:graphicFrame>
      <p:sp>
        <p:nvSpPr>
          <p:cNvPr id="5" name="TextBox 4"/>
          <p:cNvSpPr txBox="1"/>
          <p:nvPr/>
        </p:nvSpPr>
        <p:spPr>
          <a:xfrm>
            <a:off x="508000" y="5867400"/>
            <a:ext cx="3454400" cy="338554"/>
          </a:xfrm>
          <a:prstGeom prst="rect">
            <a:avLst/>
          </a:prstGeom>
          <a:noFill/>
        </p:spPr>
        <p:txBody>
          <a:bodyPr wrap="square" rtlCol="0">
            <a:spAutoFit/>
          </a:bodyPr>
          <a:lstStyle/>
          <a:p>
            <a:r>
              <a:rPr lang="en-US" sz="1600" dirty="0" smtClean="0">
                <a:latin typeface="+mn-lt"/>
              </a:rPr>
              <a:t>*For in-network services</a:t>
            </a:r>
            <a:endParaRPr lang="en-US" sz="1600" dirty="0">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711200" y="2209800"/>
          <a:ext cx="10871200" cy="2590799"/>
        </p:xfrm>
        <a:graphic>
          <a:graphicData uri="http://schemas.openxmlformats.org/drawingml/2006/table">
            <a:tbl>
              <a:tblPr firstRow="1" bandRow="1"/>
              <a:tblGrid>
                <a:gridCol w="2886160"/>
                <a:gridCol w="1423145"/>
                <a:gridCol w="1174244"/>
                <a:gridCol w="1568043"/>
                <a:gridCol w="2110904"/>
                <a:gridCol w="1708704"/>
              </a:tblGrid>
              <a:tr h="398409">
                <a:tc rowSpan="4">
                  <a:txBody>
                    <a:bodyPr/>
                    <a:lstStyle/>
                    <a:p>
                      <a:pPr marL="0" marR="0" algn="ctr">
                        <a:spcBef>
                          <a:spcPts val="0"/>
                        </a:spcBef>
                        <a:spcAft>
                          <a:spcPts val="0"/>
                        </a:spcAft>
                      </a:pPr>
                      <a:r>
                        <a:rPr lang="en-US" sz="1600" b="0" dirty="0">
                          <a:latin typeface="Arial" pitchFamily="34" charset="0"/>
                          <a:ea typeface="Times New Roman"/>
                          <a:cs typeface="Arial" pitchFamily="34" charset="0"/>
                        </a:rPr>
                        <a:t>Salary </a:t>
                      </a:r>
                      <a:r>
                        <a:rPr lang="en-US" sz="1600" b="0" dirty="0" smtClean="0">
                          <a:latin typeface="Arial" pitchFamily="34" charset="0"/>
                          <a:ea typeface="Times New Roman"/>
                          <a:cs typeface="Arial" pitchFamily="34" charset="0"/>
                        </a:rPr>
                        <a:t>Range</a:t>
                      </a:r>
                      <a:endParaRPr lang="en-US" sz="2000" b="0" dirty="0">
                        <a:latin typeface="Arial" pitchFamily="34" charset="0"/>
                        <a:ea typeface="Times New Roman"/>
                        <a:cs typeface="Arial" pitchFamily="34" charset="0"/>
                      </a:endParaRPr>
                    </a:p>
                  </a:txBody>
                  <a:tcPr marT="0" marB="0" anchor="ctr">
                    <a:lnR w="12700" cap="flat" cmpd="sng" algn="ctr">
                      <a:solidFill>
                        <a:schemeClr val="tx1"/>
                      </a:solidFill>
                      <a:prstDash val="solid"/>
                      <a:round/>
                      <a:headEnd type="none" w="med" len="med"/>
                      <a:tailEnd type="none" w="med" len="med"/>
                    </a:lnR>
                    <a:solidFill>
                      <a:schemeClr val="bg2"/>
                    </a:solidFill>
                  </a:tcPr>
                </a:tc>
                <a:tc gridSpan="3">
                  <a:txBody>
                    <a:bodyPr/>
                    <a:lstStyle/>
                    <a:p>
                      <a:pPr marL="0" marR="0" algn="ctr">
                        <a:spcBef>
                          <a:spcPts val="0"/>
                        </a:spcBef>
                        <a:spcAft>
                          <a:spcPts val="0"/>
                        </a:spcAft>
                      </a:pPr>
                      <a:r>
                        <a:rPr lang="en-US" sz="1600" b="0" u="sng" dirty="0" smtClean="0">
                          <a:latin typeface="Arial" pitchFamily="34" charset="0"/>
                          <a:ea typeface="Times New Roman"/>
                          <a:cs typeface="Arial" pitchFamily="34" charset="0"/>
                        </a:rPr>
                        <a:t>Deductible</a:t>
                      </a:r>
                      <a:endParaRPr lang="en-US" sz="2000" b="0" u="sng" dirty="0">
                        <a:latin typeface="Arial" pitchFamily="34" charset="0"/>
                        <a:ea typeface="Times New Roman"/>
                        <a:cs typeface="Arial" pitchFamily="34" charset="0"/>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US"/>
                    </a:p>
                  </a:txBody>
                  <a:tcPr/>
                </a:tc>
                <a:tc hMerge="1">
                  <a:txBody>
                    <a:bodyPr/>
                    <a:lstStyle/>
                    <a:p>
                      <a:endParaRPr lang="en-US"/>
                    </a:p>
                  </a:txBody>
                  <a:tcPr/>
                </a:tc>
                <a:tc gridSpan="2">
                  <a:txBody>
                    <a:bodyPr/>
                    <a:lstStyle/>
                    <a:p>
                      <a:pPr marL="0" marR="0" algn="ctr">
                        <a:spcBef>
                          <a:spcPts val="0"/>
                        </a:spcBef>
                        <a:spcAft>
                          <a:spcPts val="0"/>
                        </a:spcAft>
                      </a:pPr>
                      <a:r>
                        <a:rPr lang="en-US" sz="1600" b="0" u="sng" dirty="0">
                          <a:latin typeface="Arial" pitchFamily="34" charset="0"/>
                          <a:ea typeface="Times New Roman"/>
                          <a:cs typeface="Arial" pitchFamily="34" charset="0"/>
                        </a:rPr>
                        <a:t>Copayment </a:t>
                      </a:r>
                      <a:r>
                        <a:rPr lang="en-US" sz="1600" b="0" u="sng" dirty="0" smtClean="0">
                          <a:latin typeface="Arial" pitchFamily="34" charset="0"/>
                          <a:ea typeface="Times New Roman"/>
                          <a:cs typeface="Arial" pitchFamily="34" charset="0"/>
                        </a:rPr>
                        <a:t>Maximum</a:t>
                      </a:r>
                      <a:endParaRPr lang="en-US" sz="2000" b="0" u="sng" dirty="0">
                        <a:latin typeface="Arial" pitchFamily="34" charset="0"/>
                        <a:ea typeface="Times New Roman"/>
                        <a:cs typeface="Arial" pitchFamily="34" charset="0"/>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r>
              <a:tr h="565741">
                <a:tc v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latin typeface="Arial" pitchFamily="34" charset="0"/>
                          <a:ea typeface="Times New Roman"/>
                          <a:cs typeface="Arial" pitchFamily="34" charset="0"/>
                        </a:rPr>
                        <a:t>Network and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latin typeface="Arial" pitchFamily="34" charset="0"/>
                          <a:ea typeface="Times New Roman"/>
                          <a:cs typeface="Arial" pitchFamily="34" charset="0"/>
                        </a:rPr>
                        <a:t>Non-Network</a:t>
                      </a:r>
                    </a:p>
                  </a:txBody>
                  <a:tcPr marT="0" marB="0" anchor="b">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US"/>
                    </a:p>
                  </a:txBody>
                  <a:tcPr/>
                </a:tc>
                <a:tc>
                  <a:txBody>
                    <a:bodyPr/>
                    <a:lstStyle/>
                    <a:p>
                      <a:pPr marL="0" marR="0" algn="ctr">
                        <a:spcBef>
                          <a:spcPts val="0"/>
                        </a:spcBef>
                        <a:spcAft>
                          <a:spcPts val="0"/>
                        </a:spcAft>
                      </a:pPr>
                      <a:endParaRPr lang="en-US" sz="1600" b="0" dirty="0">
                        <a:latin typeface="Arial" pitchFamily="34" charset="0"/>
                        <a:ea typeface="Times New Roman"/>
                        <a:cs typeface="Arial" pitchFamily="34" charset="0"/>
                      </a:endParaRPr>
                    </a:p>
                  </a:txBody>
                  <a:tcPr marT="0" marB="0" anchor="b">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endParaRPr lang="en-US" sz="2000" b="0" dirty="0">
                        <a:latin typeface="Arial" pitchFamily="34" charset="0"/>
                        <a:ea typeface="Times New Roman"/>
                        <a:cs typeface="Arial" pitchFamily="34" charset="0"/>
                      </a:endParaRPr>
                    </a:p>
                  </a:txBody>
                  <a:tcPr marT="0" marB="0" anchor="b">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endParaRPr lang="en-US" sz="2000" b="0" dirty="0">
                        <a:latin typeface="Arial" pitchFamily="34" charset="0"/>
                        <a:ea typeface="Times New Roman"/>
                        <a:cs typeface="Arial" pitchFamily="34" charset="0"/>
                      </a:endParaRPr>
                    </a:p>
                  </a:txBody>
                  <a:tcPr marT="0" marB="0" anchor="b">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mpd="sng">
                      <a:noFill/>
                      <a:prstDash val="solid"/>
                    </a:lnB>
                    <a:lnTlToBr w="12700" cmpd="sng">
                      <a:noFill/>
                      <a:prstDash val="solid"/>
                    </a:lnTlToBr>
                    <a:lnBlToTr w="12700" cmpd="sng">
                      <a:noFill/>
                      <a:prstDash val="solid"/>
                    </a:lnBlToTr>
                    <a:solidFill>
                      <a:schemeClr val="bg1">
                        <a:lumMod val="85000"/>
                      </a:schemeClr>
                    </a:solidFill>
                  </a:tcPr>
                </a:tc>
              </a:tr>
              <a:tr h="924310">
                <a:tc vMerge="1">
                  <a:txBody>
                    <a:bodyPr/>
                    <a:lstStyle/>
                    <a:p>
                      <a:endParaRPr lang="en-US"/>
                    </a:p>
                  </a:txBody>
                  <a:tcPr/>
                </a:tc>
                <a:tc>
                  <a:txBody>
                    <a:bodyPr/>
                    <a:lstStyle/>
                    <a:p>
                      <a:pPr marL="0" marR="0" algn="ctr">
                        <a:spcBef>
                          <a:spcPts val="0"/>
                        </a:spcBef>
                        <a:spcAft>
                          <a:spcPts val="0"/>
                        </a:spcAft>
                      </a:pPr>
                      <a:r>
                        <a:rPr lang="en-US" sz="1600" b="0" dirty="0" smtClean="0">
                          <a:latin typeface="Arial" pitchFamily="34" charset="0"/>
                          <a:ea typeface="Times New Roman"/>
                          <a:cs typeface="Arial" pitchFamily="34" charset="0"/>
                        </a:rPr>
                        <a:t>Without Call to Health</a:t>
                      </a:r>
                      <a:endParaRPr lang="en-US" sz="1600" b="0" dirty="0">
                        <a:latin typeface="Arial" pitchFamily="34" charset="0"/>
                        <a:ea typeface="Times New Roman"/>
                        <a:cs typeface="Arial" pitchFamily="34" charset="0"/>
                      </a:endParaRPr>
                    </a:p>
                  </a:txBody>
                  <a:tcPr marT="0" marB="0" anchor="b">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600" b="0" dirty="0" smtClean="0">
                          <a:latin typeface="Arial" pitchFamily="34" charset="0"/>
                          <a:ea typeface="Times New Roman"/>
                          <a:cs typeface="Arial" pitchFamily="34" charset="0"/>
                        </a:rPr>
                        <a:t>With Call to Health</a:t>
                      </a:r>
                      <a:endParaRPr lang="en-US" sz="1600" b="0" dirty="0">
                        <a:latin typeface="Arial" pitchFamily="34" charset="0"/>
                        <a:ea typeface="Times New Roman"/>
                        <a:cs typeface="Arial" pitchFamily="34" charset="0"/>
                      </a:endParaRPr>
                    </a:p>
                  </a:txBody>
                  <a:tcPr marT="0" marB="0" anchor="b">
                    <a:lnL w="12700" cmpd="sng">
                      <a:noFill/>
                      <a:prstDash val="solid"/>
                    </a:lnL>
                    <a:lnR w="12700" cmpd="sng">
                      <a:noFill/>
                      <a:prstDash val="solid"/>
                    </a:lnR>
                    <a:lnT w="12700" cmpd="sng">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600" b="0" dirty="0">
                          <a:latin typeface="Arial" pitchFamily="34" charset="0"/>
                          <a:ea typeface="Times New Roman"/>
                          <a:cs typeface="Arial" pitchFamily="34" charset="0"/>
                        </a:rPr>
                        <a:t>Out of Network</a:t>
                      </a:r>
                      <a:endParaRPr lang="en-US" sz="2000" b="0" dirty="0">
                        <a:latin typeface="Arial" pitchFamily="34" charset="0"/>
                        <a:ea typeface="Times New Roman"/>
                        <a:cs typeface="Arial" pitchFamily="34" charset="0"/>
                      </a:endParaRPr>
                    </a:p>
                  </a:txBody>
                  <a:tcPr marT="0" marB="0" anchor="b">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latin typeface="Arial" pitchFamily="34" charset="0"/>
                          <a:ea typeface="Times New Roman"/>
                          <a:cs typeface="Arial" pitchFamily="34" charset="0"/>
                        </a:rPr>
                        <a:t>Network and Non-Network</a:t>
                      </a:r>
                      <a:endParaRPr lang="en-US" sz="2000" b="0" dirty="0">
                        <a:latin typeface="Arial" pitchFamily="34" charset="0"/>
                        <a:ea typeface="Times New Roman"/>
                        <a:cs typeface="Arial" pitchFamily="34" charset="0"/>
                      </a:endParaRPr>
                    </a:p>
                  </a:txBody>
                  <a:tcPr marT="0" marB="0" anchor="b">
                    <a:lnL w="12700" cap="flat" cmpd="sng" algn="ctr">
                      <a:solidFill>
                        <a:schemeClr val="tx1"/>
                      </a:solidFill>
                      <a:prstDash val="solid"/>
                      <a:round/>
                      <a:headEnd type="none" w="med" len="med"/>
                      <a:tailEnd type="none" w="med" len="med"/>
                    </a:lnL>
                    <a:lnR w="12700" cmpd="sng">
                      <a:noFill/>
                      <a:prstDash val="solid"/>
                    </a:lnR>
                    <a:lnT w="12700" cmpd="sng">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latin typeface="Arial" pitchFamily="34" charset="0"/>
                          <a:ea typeface="Times New Roman"/>
                          <a:cs typeface="Arial" pitchFamily="34" charset="0"/>
                        </a:rPr>
                        <a:t>Out of Network</a:t>
                      </a:r>
                      <a:endParaRPr lang="en-US" sz="2000" b="0" dirty="0">
                        <a:latin typeface="Arial" pitchFamily="34" charset="0"/>
                        <a:ea typeface="Times New Roman"/>
                        <a:cs typeface="Arial" pitchFamily="34" charset="0"/>
                      </a:endParaRPr>
                    </a:p>
                  </a:txBody>
                  <a:tcPr marT="0" marB="0" anchor="b">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42632">
                <a:tc vMerge="1">
                  <a:txBody>
                    <a:bodyPr/>
                    <a:lstStyle/>
                    <a:p>
                      <a:endParaRPr lang="en-US"/>
                    </a:p>
                  </a:txBody>
                  <a:tcPr/>
                </a:tc>
                <a:tc>
                  <a:txBody>
                    <a:bodyPr/>
                    <a:lstStyle/>
                    <a:p>
                      <a:pPr marL="0" marR="0" algn="ctr">
                        <a:spcBef>
                          <a:spcPts val="0"/>
                        </a:spcBef>
                        <a:spcAft>
                          <a:spcPts val="0"/>
                        </a:spcAft>
                      </a:pPr>
                      <a:r>
                        <a:rPr lang="en-US" sz="1600" b="1" dirty="0" smtClean="0">
                          <a:latin typeface="Arial" pitchFamily="34" charset="0"/>
                          <a:ea typeface="Times New Roman"/>
                          <a:cs typeface="Arial" pitchFamily="34" charset="0"/>
                        </a:rPr>
                        <a:t>1.50%</a:t>
                      </a:r>
                      <a:endParaRPr lang="en-US" sz="2000" b="1" dirty="0">
                        <a:latin typeface="Arial" pitchFamily="34" charset="0"/>
                        <a:ea typeface="Times New Roman"/>
                        <a:cs typeface="Arial" pitchFamily="34" charset="0"/>
                      </a:endParaRPr>
                    </a:p>
                  </a:txBody>
                  <a:tcPr marT="0" marB="0" anchor="b">
                    <a:lnL w="12700" cap="flat" cmpd="sng" algn="ctr">
                      <a:solidFill>
                        <a:schemeClr val="tx1"/>
                      </a:solidFill>
                      <a:prstDash val="solid"/>
                      <a:round/>
                      <a:headEnd type="none" w="med" len="med"/>
                      <a:tailEnd type="none" w="med" len="med"/>
                    </a:lnL>
                    <a:lnR w="12700" cmpd="sng">
                      <a:noFill/>
                      <a:prstDash val="soli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600" b="1" dirty="0" smtClean="0">
                          <a:latin typeface="Arial" pitchFamily="34" charset="0"/>
                          <a:ea typeface="Times New Roman"/>
                          <a:cs typeface="Arial" pitchFamily="34" charset="0"/>
                        </a:rPr>
                        <a:t>1.00%</a:t>
                      </a:r>
                      <a:endParaRPr lang="en-US" sz="1600" b="1" dirty="0">
                        <a:latin typeface="Arial" pitchFamily="34" charset="0"/>
                        <a:ea typeface="Times New Roman"/>
                        <a:cs typeface="Arial" pitchFamily="34" charset="0"/>
                      </a:endParaRPr>
                    </a:p>
                  </a:txBody>
                  <a:tcPr marT="0" marB="0" anchor="b">
                    <a:lnL w="12700" cmpd="sng">
                      <a:noFill/>
                      <a:prstDash val="solid"/>
                    </a:lnL>
                    <a:lnR w="12700" cmpd="sng">
                      <a:noFill/>
                      <a:prstDash val="soli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600" b="1" dirty="0">
                          <a:latin typeface="Arial" pitchFamily="34" charset="0"/>
                          <a:ea typeface="Times New Roman"/>
                          <a:cs typeface="Arial" pitchFamily="34" charset="0"/>
                        </a:rPr>
                        <a:t>2.50%</a:t>
                      </a:r>
                      <a:endParaRPr lang="en-US" sz="2000" b="1" dirty="0">
                        <a:latin typeface="Arial" pitchFamily="34" charset="0"/>
                        <a:ea typeface="Times New Roman"/>
                        <a:cs typeface="Arial" pitchFamily="34" charset="0"/>
                      </a:endParaRPr>
                    </a:p>
                  </a:txBody>
                  <a:tcPr marT="0" marB="0" anchor="b">
                    <a:lnL w="12700" cmpd="sng">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lgn="ctr">
                        <a:spcBef>
                          <a:spcPts val="0"/>
                        </a:spcBef>
                        <a:spcAft>
                          <a:spcPts val="0"/>
                        </a:spcAft>
                      </a:pPr>
                      <a:r>
                        <a:rPr lang="en-US" sz="1600" b="1" dirty="0">
                          <a:latin typeface="Arial" pitchFamily="34" charset="0"/>
                          <a:ea typeface="Times New Roman"/>
                          <a:cs typeface="Arial" pitchFamily="34" charset="0"/>
                        </a:rPr>
                        <a:t>5</a:t>
                      </a:r>
                      <a:r>
                        <a:rPr lang="en-US" sz="1600" b="1" dirty="0" smtClean="0">
                          <a:latin typeface="Arial" pitchFamily="34" charset="0"/>
                          <a:ea typeface="Times New Roman"/>
                          <a:cs typeface="Arial" pitchFamily="34" charset="0"/>
                        </a:rPr>
                        <a:t>%</a:t>
                      </a:r>
                      <a:endParaRPr lang="en-US" sz="2000" dirty="0">
                        <a:latin typeface="Arial" pitchFamily="34" charset="0"/>
                        <a:ea typeface="Times New Roman"/>
                        <a:cs typeface="Arial" pitchFamily="34" charset="0"/>
                      </a:endParaRPr>
                    </a:p>
                  </a:txBody>
                  <a:tcPr marT="0" marB="0" anchor="b">
                    <a:lnL w="12700" cap="flat" cmpd="sng" algn="ctr">
                      <a:solidFill>
                        <a:schemeClr val="tx1"/>
                      </a:solidFill>
                      <a:prstDash val="solid"/>
                      <a:round/>
                      <a:headEnd type="none" w="med" len="med"/>
                      <a:tailEnd type="none" w="med" len="med"/>
                    </a:lnL>
                    <a:lnR w="12700" cmpd="sng">
                      <a:noFill/>
                      <a:prstDash val="soli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1" dirty="0">
                          <a:latin typeface="Arial" pitchFamily="34" charset="0"/>
                          <a:ea typeface="Times New Roman"/>
                          <a:cs typeface="Arial" pitchFamily="34" charset="0"/>
                        </a:rPr>
                        <a:t>15</a:t>
                      </a:r>
                      <a:r>
                        <a:rPr lang="en-US" sz="1600" b="1" dirty="0" smtClean="0">
                          <a:latin typeface="Arial" pitchFamily="34" charset="0"/>
                          <a:ea typeface="Times New Roman"/>
                          <a:cs typeface="Arial" pitchFamily="34" charset="0"/>
                        </a:rPr>
                        <a:t>%</a:t>
                      </a:r>
                      <a:endParaRPr lang="en-US" sz="2000" dirty="0">
                        <a:latin typeface="Arial" pitchFamily="34" charset="0"/>
                        <a:ea typeface="Times New Roman"/>
                        <a:cs typeface="Arial" pitchFamily="34" charset="0"/>
                      </a:endParaRPr>
                    </a:p>
                  </a:txBody>
                  <a:tcPr marT="0" marB="0" anchor="b">
                    <a:lnL w="12700" cmpd="sng">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59707">
                <a:tc>
                  <a:txBody>
                    <a:bodyPr/>
                    <a:lstStyle/>
                    <a:p>
                      <a:pPr marL="0" marR="0" algn="ctr">
                        <a:spcBef>
                          <a:spcPts val="0"/>
                        </a:spcBef>
                        <a:spcAft>
                          <a:spcPts val="0"/>
                        </a:spcAft>
                      </a:pP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53,515 </a:t>
                      </a:r>
                      <a:r>
                        <a:rPr lang="en-US" sz="1600" b="1" dirty="0">
                          <a:latin typeface="Arial" pitchFamily="34" charset="0"/>
                          <a:ea typeface="Times New Roman"/>
                          <a:cs typeface="Arial" pitchFamily="34" charset="0"/>
                        </a:rPr>
                        <a:t>- $</a:t>
                      </a:r>
                      <a:r>
                        <a:rPr lang="en-US" sz="1600" b="1" dirty="0" smtClean="0">
                          <a:latin typeface="Arial" pitchFamily="34" charset="0"/>
                          <a:ea typeface="Times New Roman"/>
                          <a:cs typeface="Arial" pitchFamily="34" charset="0"/>
                        </a:rPr>
                        <a:t>58,269</a:t>
                      </a:r>
                      <a:endParaRPr lang="en-US" sz="2000" b="1" dirty="0">
                        <a:latin typeface="Arial" pitchFamily="34" charset="0"/>
                        <a:ea typeface="Times New Roman"/>
                        <a:cs typeface="Arial" pitchFamily="34" charset="0"/>
                      </a:endParaRPr>
                    </a:p>
                  </a:txBody>
                  <a:tcPr marT="0" marB="0" anchor="ctr">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$805</a:t>
                      </a:r>
                      <a:endParaRPr lang="en-US" sz="2000" dirty="0">
                        <a:latin typeface="Arial" pitchFamily="34" charset="0"/>
                        <a:ea typeface="Times New Roman"/>
                        <a:cs typeface="Arial" pitchFamily="34" charset="0"/>
                      </a:endParaRPr>
                    </a:p>
                  </a:txBody>
                  <a:tcPr marT="0" marB="0" anchor="ct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$540</a:t>
                      </a:r>
                      <a:endParaRPr lang="en-US" sz="1600" dirty="0">
                        <a:latin typeface="Arial" pitchFamily="34" charset="0"/>
                        <a:ea typeface="Times New Roman"/>
                        <a:cs typeface="Arial" pitchFamily="34" charset="0"/>
                      </a:endParaRPr>
                    </a:p>
                  </a:txBody>
                  <a:tcPr marT="0" marB="0" anchor="ct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1,340</a:t>
                      </a:r>
                      <a:endParaRPr lang="en-US" sz="2000" dirty="0">
                        <a:latin typeface="Arial" pitchFamily="34" charset="0"/>
                        <a:ea typeface="Times New Roman"/>
                        <a:cs typeface="Arial" pitchFamily="34" charset="0"/>
                      </a:endParaRPr>
                    </a:p>
                  </a:txBody>
                  <a:tcPr marT="0" marB="0" anchor="ctr">
                    <a:lnT w="12700" cap="flat" cmpd="sng" algn="ctr">
                      <a:solidFill>
                        <a:schemeClr val="tx1"/>
                      </a:solidFill>
                      <a:prstDash val="solid"/>
                      <a:round/>
                      <a:headEnd type="none" w="med" len="med"/>
                      <a:tailEnd type="none" w="med" len="med"/>
                    </a:lnT>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2,680</a:t>
                      </a:r>
                      <a:endParaRPr lang="en-US" sz="2000" dirty="0">
                        <a:latin typeface="Arial" pitchFamily="34" charset="0"/>
                        <a:ea typeface="Times New Roman"/>
                        <a:cs typeface="Arial" pitchFamily="34" charset="0"/>
                      </a:endParaRPr>
                    </a:p>
                  </a:txBody>
                  <a:tcPr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$8,040</a:t>
                      </a:r>
                      <a:endParaRPr lang="en-US" sz="2000" dirty="0">
                        <a:latin typeface="Arial" pitchFamily="34" charset="0"/>
                        <a:ea typeface="Times New Roman"/>
                        <a:cs typeface="Arial" pitchFamily="34" charset="0"/>
                      </a:endParaRPr>
                    </a:p>
                  </a:txBody>
                  <a:tcPr marT="0" marB="0" anchor="ctr">
                    <a:lnT w="12700" cap="flat" cmpd="sng" algn="ctr">
                      <a:solidFill>
                        <a:schemeClr val="tx1"/>
                      </a:solidFill>
                      <a:prstDash val="solid"/>
                      <a:round/>
                      <a:headEnd type="none" w="med" len="med"/>
                      <a:tailEnd type="none" w="med" len="med"/>
                    </a:lnT>
                    <a:solidFill>
                      <a:schemeClr val="bg1">
                        <a:lumMod val="85000"/>
                      </a:schemeClr>
                    </a:solidFill>
                  </a:tcPr>
                </a:tc>
              </a:tr>
            </a:tbl>
          </a:graphicData>
        </a:graphic>
      </p:graphicFrame>
      <p:sp>
        <p:nvSpPr>
          <p:cNvPr id="5" name="Title 1"/>
          <p:cNvSpPr txBox="1">
            <a:spLocks noGrp="1"/>
          </p:cNvSpPr>
          <p:nvPr>
            <p:ph type="title"/>
          </p:nvPr>
        </p:nvSpPr>
        <p:spPr>
          <a:xfrm>
            <a:off x="711200" y="228600"/>
            <a:ext cx="11480800" cy="1143000"/>
          </a:xfrm>
          <a:prstGeom prst="rect">
            <a:avLst/>
          </a:prstGeom>
        </p:spPr>
        <p:txBody>
          <a:bodyPr>
            <a:normAutofit fontScale="90000"/>
          </a:bodyPr>
          <a:lstStyle/>
          <a:p>
            <a:pPr defTabSz="914363" fontAlgn="auto">
              <a:spcAft>
                <a:spcPts val="0"/>
              </a:spcAft>
              <a:defRPr/>
            </a:pPr>
            <a:r>
              <a:rPr lang="en-US" dirty="0" smtClean="0"/>
              <a:t>2017 PPO Medical Deductible and Maximum</a:t>
            </a:r>
            <a:endParaRPr lang="en-US" cap="all" dirty="0">
              <a:solidFill>
                <a:schemeClr val="accent6">
                  <a:lumMod val="50000"/>
                </a:schemeClr>
              </a:solidFill>
              <a:latin typeface="Times New Roman" pitchFamily="18" charset="0"/>
              <a:ea typeface="+mj-ea"/>
              <a:cs typeface="Arial" pitchFamily="34" charset="0"/>
            </a:endParaRPr>
          </a:p>
        </p:txBody>
      </p:sp>
      <p:sp>
        <p:nvSpPr>
          <p:cNvPr id="4" name="Slide Number Placeholder 3"/>
          <p:cNvSpPr>
            <a:spLocks noGrp="1"/>
          </p:cNvSpPr>
          <p:nvPr>
            <p:ph type="sldNum" sz="quarter" idx="12"/>
          </p:nvPr>
        </p:nvSpPr>
        <p:spPr>
          <a:xfrm>
            <a:off x="9347200" y="6569076"/>
            <a:ext cx="2844800" cy="288925"/>
          </a:xfrm>
        </p:spPr>
        <p:txBody>
          <a:bodyPr/>
          <a:lstStyle/>
          <a:p>
            <a:fld id="{7830A639-DE3E-4237-9D5E-281C121A9D25}" type="slidenum">
              <a:rPr lang="en-US" smtClean="0"/>
              <a:pPr/>
              <a:t>25</a:t>
            </a:fld>
            <a:endParaRPr lang="en-US"/>
          </a:p>
        </p:txBody>
      </p:sp>
      <p:graphicFrame>
        <p:nvGraphicFramePr>
          <p:cNvPr id="6" name="Content Placeholder 5"/>
          <p:cNvGraphicFramePr>
            <a:graphicFrameLocks noGrp="1"/>
          </p:cNvGraphicFramePr>
          <p:nvPr>
            <p:ph sz="quarter" idx="1"/>
          </p:nvPr>
        </p:nvGraphicFramePr>
        <p:xfrm>
          <a:off x="508000" y="1524000"/>
          <a:ext cx="11480800" cy="4433660"/>
        </p:xfrm>
        <a:graphic>
          <a:graphicData uri="http://schemas.openxmlformats.org/drawingml/2006/table">
            <a:tbl>
              <a:tblPr/>
              <a:tblGrid>
                <a:gridCol w="2946400"/>
                <a:gridCol w="1524000"/>
                <a:gridCol w="1219200"/>
                <a:gridCol w="1625600"/>
                <a:gridCol w="2032000"/>
                <a:gridCol w="2133600"/>
              </a:tblGrid>
              <a:tr h="41030">
                <a:tc rowSpan="3">
                  <a:txBody>
                    <a:bodyPr/>
                    <a:lstStyle/>
                    <a:p>
                      <a:pPr marL="0" marR="0" algn="ctr">
                        <a:spcBef>
                          <a:spcPts val="0"/>
                        </a:spcBef>
                        <a:spcAft>
                          <a:spcPts val="0"/>
                        </a:spcAft>
                      </a:pPr>
                      <a:r>
                        <a:rPr lang="en-US" sz="1600" b="1" dirty="0">
                          <a:latin typeface="Arial" pitchFamily="34" charset="0"/>
                          <a:ea typeface="Times New Roman"/>
                          <a:cs typeface="Arial" pitchFamily="34" charset="0"/>
                        </a:rPr>
                        <a:t>Salary </a:t>
                      </a:r>
                      <a:r>
                        <a:rPr lang="en-US" sz="1600" b="1" dirty="0" smtClean="0">
                          <a:latin typeface="Arial" pitchFamily="34" charset="0"/>
                          <a:ea typeface="Times New Roman"/>
                          <a:cs typeface="Arial" pitchFamily="34" charset="0"/>
                        </a:rPr>
                        <a:t>Range</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gridSpan="3">
                  <a:txBody>
                    <a:bodyPr/>
                    <a:lstStyle/>
                    <a:p>
                      <a:pPr marL="0" marR="0" algn="ctr">
                        <a:spcBef>
                          <a:spcPts val="0"/>
                        </a:spcBef>
                        <a:spcAft>
                          <a:spcPts val="0"/>
                        </a:spcAft>
                      </a:pPr>
                      <a:r>
                        <a:rPr lang="en-US" sz="1600" b="1" u="sng" dirty="0" smtClean="0">
                          <a:latin typeface="Arial" pitchFamily="34" charset="0"/>
                          <a:ea typeface="Times New Roman"/>
                          <a:cs typeface="Arial" pitchFamily="34" charset="0"/>
                        </a:rPr>
                        <a:t>Deductible</a:t>
                      </a:r>
                      <a:endParaRPr lang="en-US" sz="2000" b="1" u="sng" dirty="0">
                        <a:latin typeface="Arial" pitchFamily="34" charset="0"/>
                        <a:ea typeface="Times New Roman"/>
                        <a:cs typeface="Arial" pitchFamily="34" charset="0"/>
                      </a:endParaRPr>
                    </a:p>
                  </a:txBody>
                  <a:tcPr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tx2">
                        <a:lumMod val="20000"/>
                        <a:lumOff val="80000"/>
                      </a:schemeClr>
                    </a:solidFill>
                  </a:tcPr>
                </a:tc>
                <a:tc hMerge="1">
                  <a:txBody>
                    <a:bodyPr/>
                    <a:lstStyle/>
                    <a:p>
                      <a:endParaRPr lang="en-US"/>
                    </a:p>
                  </a:txBody>
                  <a:tcPr/>
                </a:tc>
                <a:tc hMerge="1">
                  <a:txBody>
                    <a:bodyPr/>
                    <a:lstStyle/>
                    <a:p>
                      <a:endParaRPr lang="en-US"/>
                    </a:p>
                  </a:txBody>
                  <a:tcPr/>
                </a:tc>
                <a:tc gridSpan="2">
                  <a:txBody>
                    <a:bodyPr/>
                    <a:lstStyle/>
                    <a:p>
                      <a:pPr marL="0" marR="0" algn="ctr">
                        <a:spcBef>
                          <a:spcPts val="0"/>
                        </a:spcBef>
                        <a:spcAft>
                          <a:spcPts val="0"/>
                        </a:spcAft>
                      </a:pPr>
                      <a:r>
                        <a:rPr lang="en-US" sz="1600" b="1" u="sng" dirty="0">
                          <a:latin typeface="Arial" pitchFamily="34" charset="0"/>
                          <a:ea typeface="Times New Roman"/>
                          <a:cs typeface="Arial" pitchFamily="34" charset="0"/>
                        </a:rPr>
                        <a:t>Copayment </a:t>
                      </a:r>
                      <a:r>
                        <a:rPr lang="en-US" sz="1600" b="1" u="sng" dirty="0" smtClean="0">
                          <a:latin typeface="Arial" pitchFamily="34" charset="0"/>
                          <a:ea typeface="Times New Roman"/>
                          <a:cs typeface="Arial" pitchFamily="34" charset="0"/>
                        </a:rPr>
                        <a:t>Maximum</a:t>
                      </a:r>
                      <a:endParaRPr lang="en-US" sz="2000" b="1" u="sng" dirty="0">
                        <a:latin typeface="Arial" pitchFamily="34" charset="0"/>
                        <a:ea typeface="Times New Roman"/>
                        <a:cs typeface="Arial" pitchFamily="34" charset="0"/>
                      </a:endParaRPr>
                    </a:p>
                  </a:txBody>
                  <a:tcPr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lang="en-US"/>
                    </a:p>
                  </a:txBody>
                  <a:tcPr/>
                </a:tc>
              </a:tr>
              <a:tr h="345830">
                <a:tc vMerge="1">
                  <a:txBody>
                    <a:bodyPr/>
                    <a:lstStyle/>
                    <a:p>
                      <a:endParaRPr lang="en-US"/>
                    </a:p>
                  </a:txBody>
                  <a:tcPr/>
                </a:tc>
                <a:tc>
                  <a:txBody>
                    <a:bodyPr/>
                    <a:lstStyle/>
                    <a:p>
                      <a:pPr marL="0" marR="0" algn="ctr">
                        <a:spcBef>
                          <a:spcPts val="0"/>
                        </a:spcBef>
                        <a:spcAft>
                          <a:spcPts val="0"/>
                        </a:spcAft>
                      </a:pPr>
                      <a:r>
                        <a:rPr lang="en-US" sz="1600" b="1" dirty="0" smtClean="0">
                          <a:latin typeface="Arial" pitchFamily="34" charset="0"/>
                          <a:ea typeface="Times New Roman"/>
                          <a:cs typeface="Arial" pitchFamily="34" charset="0"/>
                        </a:rPr>
                        <a:t>Without Call to Health</a:t>
                      </a:r>
                      <a:endParaRPr lang="en-US" sz="1600" b="1" dirty="0">
                        <a:latin typeface="Arial" pitchFamily="34" charset="0"/>
                        <a:ea typeface="Times New Roman"/>
                        <a:cs typeface="Arial" pitchFamily="34" charset="0"/>
                      </a:endParaRPr>
                    </a:p>
                  </a:txBody>
                  <a:tcPr marT="0" marB="0" anchor="b">
                    <a:lnL w="12700" cap="flat" cmpd="sng" algn="ctr">
                      <a:solidFill>
                        <a:srgbClr val="000000"/>
                      </a:solidFill>
                      <a:prstDash val="solid"/>
                      <a:round/>
                      <a:headEnd type="none" w="med" len="med"/>
                      <a:tailEnd type="none" w="med" len="med"/>
                    </a:lnL>
                    <a:lnR>
                      <a:noFill/>
                    </a:lnR>
                    <a:lnT>
                      <a:noFill/>
                    </a:lnT>
                    <a:lnB>
                      <a:noFill/>
                    </a:lnB>
                    <a:solidFill>
                      <a:schemeClr val="tx2">
                        <a:lumMod val="20000"/>
                        <a:lumOff val="80000"/>
                      </a:schemeClr>
                    </a:solidFill>
                  </a:tcPr>
                </a:tc>
                <a:tc>
                  <a:txBody>
                    <a:bodyPr/>
                    <a:lstStyle/>
                    <a:p>
                      <a:pPr marL="0" marR="0" algn="ctr">
                        <a:spcBef>
                          <a:spcPts val="0"/>
                        </a:spcBef>
                        <a:spcAft>
                          <a:spcPts val="0"/>
                        </a:spcAft>
                      </a:pPr>
                      <a:r>
                        <a:rPr lang="en-US" sz="1600" b="1" dirty="0" smtClean="0">
                          <a:latin typeface="Arial" pitchFamily="34" charset="0"/>
                          <a:ea typeface="Times New Roman"/>
                          <a:cs typeface="Arial" pitchFamily="34" charset="0"/>
                        </a:rPr>
                        <a:t>With Call to Health</a:t>
                      </a:r>
                      <a:endParaRPr lang="en-US" sz="1600" b="1" dirty="0">
                        <a:latin typeface="Arial" pitchFamily="34" charset="0"/>
                        <a:ea typeface="Times New Roman"/>
                        <a:cs typeface="Arial" pitchFamily="34" charset="0"/>
                      </a:endParaRPr>
                    </a:p>
                  </a:txBody>
                  <a:tcPr marT="0" marB="0" anchor="b">
                    <a:lnL>
                      <a:noFill/>
                    </a:lnL>
                    <a:lnR w="12700" cap="flat" cmpd="sng" algn="ctr">
                      <a:noFill/>
                      <a:prstDash val="solid"/>
                      <a:round/>
                      <a:headEnd type="none" w="med" len="med"/>
                      <a:tailEnd type="none" w="med" len="med"/>
                    </a:lnR>
                    <a:lnT>
                      <a:noFill/>
                    </a:lnT>
                    <a:lnB>
                      <a:noFill/>
                    </a:lnB>
                    <a:solidFill>
                      <a:schemeClr val="bg2"/>
                    </a:solidFill>
                  </a:tcPr>
                </a:tc>
                <a:tc>
                  <a:txBody>
                    <a:bodyPr/>
                    <a:lstStyle/>
                    <a:p>
                      <a:pPr marL="0" marR="0" algn="ctr">
                        <a:spcBef>
                          <a:spcPts val="0"/>
                        </a:spcBef>
                        <a:spcAft>
                          <a:spcPts val="0"/>
                        </a:spcAft>
                      </a:pPr>
                      <a:r>
                        <a:rPr lang="en-US" sz="1600" b="1" dirty="0">
                          <a:latin typeface="Arial" pitchFamily="34" charset="0"/>
                          <a:ea typeface="Times New Roman"/>
                          <a:cs typeface="Arial" pitchFamily="34" charset="0"/>
                        </a:rPr>
                        <a:t>Out of Network</a:t>
                      </a:r>
                      <a:endParaRPr lang="en-US" sz="2000" b="1" dirty="0">
                        <a:latin typeface="Arial" pitchFamily="34" charset="0"/>
                        <a:ea typeface="Times New Roman"/>
                        <a:cs typeface="Arial" pitchFamily="34" charset="0"/>
                      </a:endParaRPr>
                    </a:p>
                  </a:txBody>
                  <a:tcPr marT="0" marB="0" anchor="b">
                    <a:lnL>
                      <a:noFill/>
                    </a:lnL>
                    <a:lnR w="1270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pitchFamily="34" charset="0"/>
                          <a:ea typeface="Times New Roman"/>
                          <a:cs typeface="Arial" pitchFamily="34" charset="0"/>
                        </a:rPr>
                        <a:t>Network and Non-Network</a:t>
                      </a:r>
                      <a:endParaRPr lang="en-US" sz="2000" b="1" dirty="0">
                        <a:latin typeface="Arial" pitchFamily="34" charset="0"/>
                        <a:ea typeface="Times New Roman"/>
                        <a:cs typeface="Arial" pitchFamily="34" charset="0"/>
                      </a:endParaRPr>
                    </a:p>
                  </a:txBody>
                  <a:tcPr marT="0" marB="0" anchor="b">
                    <a:lnL w="12700" cap="flat" cmpd="sng" algn="ctr">
                      <a:solidFill>
                        <a:srgbClr val="000000"/>
                      </a:solidFill>
                      <a:prstDash val="solid"/>
                      <a:round/>
                      <a:headEnd type="none" w="med" len="med"/>
                      <a:tailEnd type="none" w="med" len="med"/>
                    </a:lnL>
                    <a:lnR>
                      <a:noFill/>
                    </a:lnR>
                    <a:lnT>
                      <a:noFill/>
                    </a:lnT>
                    <a:lnB>
                      <a:noFill/>
                    </a:lnB>
                    <a:solidFill>
                      <a:schemeClr val="bg1">
                        <a:lumMod val="85000"/>
                      </a:schemeClr>
                    </a:solidFill>
                  </a:tcPr>
                </a:tc>
                <a:tc>
                  <a:txBody>
                    <a:bodyPr/>
                    <a:lstStyle/>
                    <a:p>
                      <a:pPr marL="0" marR="0" algn="ctr">
                        <a:spcBef>
                          <a:spcPts val="0"/>
                        </a:spcBef>
                        <a:spcAft>
                          <a:spcPts val="0"/>
                        </a:spcAft>
                      </a:pPr>
                      <a:r>
                        <a:rPr lang="en-US" sz="1600" b="1" dirty="0">
                          <a:latin typeface="Arial" pitchFamily="34" charset="0"/>
                          <a:ea typeface="Times New Roman"/>
                          <a:cs typeface="Arial" pitchFamily="34" charset="0"/>
                        </a:rPr>
                        <a:t>Out of Network</a:t>
                      </a:r>
                      <a:endParaRPr lang="en-US" sz="2000" b="1" dirty="0">
                        <a:latin typeface="Arial" pitchFamily="34" charset="0"/>
                        <a:ea typeface="Times New Roman"/>
                        <a:cs typeface="Arial" pitchFamily="34" charset="0"/>
                      </a:endParaRPr>
                    </a:p>
                  </a:txBody>
                  <a:tcPr marT="0" marB="0" anchor="b">
                    <a:lnL>
                      <a:noFill/>
                    </a:lnL>
                    <a:lnR w="12700" cap="flat" cmpd="sng" algn="ctr">
                      <a:solidFill>
                        <a:srgbClr val="000000"/>
                      </a:solidFill>
                      <a:prstDash val="solid"/>
                      <a:round/>
                      <a:headEnd type="none" w="med" len="med"/>
                      <a:tailEnd type="none" w="med" len="med"/>
                    </a:lnR>
                    <a:lnT>
                      <a:noFill/>
                    </a:lnT>
                    <a:lnB>
                      <a:noFill/>
                    </a:lnB>
                    <a:solidFill>
                      <a:schemeClr val="bg1">
                        <a:lumMod val="85000"/>
                      </a:schemeClr>
                    </a:solidFill>
                  </a:tcPr>
                </a:tc>
              </a:tr>
              <a:tr h="187570">
                <a:tc vMerge="1">
                  <a:txBody>
                    <a:bodyPr/>
                    <a:lstStyle/>
                    <a:p>
                      <a:endParaRPr lang="en-US"/>
                    </a:p>
                  </a:txBody>
                  <a:tcPr/>
                </a:tc>
                <a:tc>
                  <a:txBody>
                    <a:bodyPr/>
                    <a:lstStyle/>
                    <a:p>
                      <a:pPr marL="0" marR="0" algn="ctr">
                        <a:spcBef>
                          <a:spcPts val="0"/>
                        </a:spcBef>
                        <a:spcAft>
                          <a:spcPts val="0"/>
                        </a:spcAft>
                      </a:pPr>
                      <a:r>
                        <a:rPr lang="en-US" sz="1600" b="1" baseline="0" dirty="0" smtClean="0">
                          <a:latin typeface="Arial" pitchFamily="34" charset="0"/>
                          <a:ea typeface="Times New Roman"/>
                          <a:cs typeface="Arial" pitchFamily="34" charset="0"/>
                        </a:rPr>
                        <a:t>1.50%</a:t>
                      </a:r>
                      <a:endParaRPr lang="en-US" sz="2000" b="1" baseline="0" dirty="0">
                        <a:latin typeface="Arial" pitchFamily="34" charset="0"/>
                        <a:ea typeface="Times New Roman"/>
                        <a:cs typeface="Arial" pitchFamily="34" charset="0"/>
                      </a:endParaRPr>
                    </a:p>
                  </a:txBody>
                  <a:tcPr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b="1" baseline="0" dirty="0" smtClean="0">
                          <a:latin typeface="Arial" pitchFamily="34" charset="0"/>
                          <a:ea typeface="Times New Roman"/>
                          <a:cs typeface="Arial" pitchFamily="34" charset="0"/>
                        </a:rPr>
                        <a:t>1.00%</a:t>
                      </a:r>
                      <a:endParaRPr lang="en-US" sz="1600" b="1" baseline="0" dirty="0">
                        <a:latin typeface="Arial" pitchFamily="34" charset="0"/>
                        <a:ea typeface="Times New Roman"/>
                        <a:cs typeface="Arial" pitchFamily="34" charset="0"/>
                      </a:endParaRPr>
                    </a:p>
                  </a:txBody>
                  <a:tcPr marT="0" marB="0" anchor="b">
                    <a:lnL>
                      <a:noFill/>
                    </a:lnL>
                    <a:lnR w="12700" cap="flat" cmpd="sng" algn="ctr">
                      <a:no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b="1" baseline="0" dirty="0">
                          <a:latin typeface="Arial" pitchFamily="34" charset="0"/>
                          <a:ea typeface="Times New Roman"/>
                          <a:cs typeface="Arial" pitchFamily="34" charset="0"/>
                        </a:rPr>
                        <a:t>2.50%</a:t>
                      </a:r>
                      <a:endParaRPr lang="en-US" sz="2000" b="1" baseline="0" dirty="0">
                        <a:latin typeface="Arial" pitchFamily="34" charset="0"/>
                        <a:ea typeface="Times New Roman"/>
                        <a:cs typeface="Arial" pitchFamily="34" charset="0"/>
                      </a:endParaRPr>
                    </a:p>
                  </a:txBody>
                  <a:tcPr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b="1" baseline="0" dirty="0">
                          <a:latin typeface="Arial" pitchFamily="34" charset="0"/>
                          <a:ea typeface="Times New Roman"/>
                          <a:cs typeface="Arial" pitchFamily="34" charset="0"/>
                        </a:rPr>
                        <a:t>5</a:t>
                      </a:r>
                      <a:r>
                        <a:rPr lang="en-US" sz="1600" b="1" baseline="0" dirty="0" smtClean="0">
                          <a:latin typeface="Arial" pitchFamily="34" charset="0"/>
                          <a:ea typeface="Times New Roman"/>
                          <a:cs typeface="Arial" pitchFamily="34" charset="0"/>
                        </a:rPr>
                        <a:t>%</a:t>
                      </a:r>
                      <a:endParaRPr lang="en-US" sz="2000" baseline="0" dirty="0">
                        <a:latin typeface="Arial" pitchFamily="34" charset="0"/>
                        <a:ea typeface="Times New Roman"/>
                        <a:cs typeface="Arial" pitchFamily="34" charset="0"/>
                      </a:endParaRPr>
                    </a:p>
                  </a:txBody>
                  <a:tcPr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b="1" baseline="0" dirty="0">
                          <a:latin typeface="Arial" pitchFamily="34" charset="0"/>
                          <a:ea typeface="Times New Roman"/>
                          <a:cs typeface="Arial" pitchFamily="34" charset="0"/>
                        </a:rPr>
                        <a:t>15</a:t>
                      </a:r>
                      <a:r>
                        <a:rPr lang="en-US" sz="1600" b="1" baseline="0" dirty="0" smtClean="0">
                          <a:latin typeface="Arial" pitchFamily="34" charset="0"/>
                          <a:ea typeface="Times New Roman"/>
                          <a:cs typeface="Arial" pitchFamily="34" charset="0"/>
                        </a:rPr>
                        <a:t>%</a:t>
                      </a:r>
                      <a:endParaRPr lang="en-US" sz="2000" baseline="0" dirty="0">
                        <a:latin typeface="Arial" pitchFamily="34" charset="0"/>
                        <a:ea typeface="Times New Roman"/>
                        <a:cs typeface="Arial" pitchFamily="34" charset="0"/>
                      </a:endParaRPr>
                    </a:p>
                  </a:txBody>
                  <a:tcPr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smtClean="0">
                          <a:latin typeface="Arial" pitchFamily="34" charset="0"/>
                          <a:ea typeface="Times New Roman"/>
                          <a:cs typeface="Arial" pitchFamily="34" charset="0"/>
                        </a:rPr>
                        <a:t>Up to $48,759</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$660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$440</a:t>
                      </a:r>
                      <a:endParaRPr lang="en-US" sz="16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1,100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2,200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6,600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48,760 </a:t>
                      </a:r>
                      <a:r>
                        <a:rPr lang="en-US" sz="1600" b="1" dirty="0">
                          <a:latin typeface="Arial" pitchFamily="34" charset="0"/>
                          <a:ea typeface="Times New Roman"/>
                          <a:cs typeface="Arial" pitchFamily="34" charset="0"/>
                        </a:rPr>
                        <a:t>- $</a:t>
                      </a:r>
                      <a:r>
                        <a:rPr lang="en-US" sz="1600" b="1" dirty="0" smtClean="0">
                          <a:latin typeface="Arial" pitchFamily="34" charset="0"/>
                          <a:ea typeface="Times New Roman"/>
                          <a:cs typeface="Arial" pitchFamily="34" charset="0"/>
                        </a:rPr>
                        <a:t>53,514</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$735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$490</a:t>
                      </a: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1,220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2,440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$7,320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53,515 </a:t>
                      </a:r>
                      <a:r>
                        <a:rPr lang="en-US" sz="1600" b="1" dirty="0">
                          <a:latin typeface="Arial" pitchFamily="34" charset="0"/>
                          <a:ea typeface="Times New Roman"/>
                          <a:cs typeface="Arial" pitchFamily="34" charset="0"/>
                        </a:rPr>
                        <a:t>- $</a:t>
                      </a:r>
                      <a:r>
                        <a:rPr lang="en-US" sz="1600" b="1" dirty="0" smtClean="0">
                          <a:latin typeface="Arial" pitchFamily="34" charset="0"/>
                          <a:ea typeface="Times New Roman"/>
                          <a:cs typeface="Arial" pitchFamily="34" charset="0"/>
                        </a:rPr>
                        <a:t>58,269</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$805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$540</a:t>
                      </a:r>
                      <a:endParaRPr lang="en-US" sz="16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1,340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2,680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$8,040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58,270 </a:t>
                      </a:r>
                      <a:r>
                        <a:rPr lang="en-US" sz="1600" b="1" dirty="0">
                          <a:latin typeface="Arial" pitchFamily="34" charset="0"/>
                          <a:ea typeface="Times New Roman"/>
                          <a:cs typeface="Arial" pitchFamily="34" charset="0"/>
                        </a:rPr>
                        <a:t>- $</a:t>
                      </a:r>
                      <a:r>
                        <a:rPr lang="en-US" sz="1600" b="1" dirty="0" smtClean="0">
                          <a:latin typeface="Arial" pitchFamily="34" charset="0"/>
                          <a:ea typeface="Times New Roman"/>
                          <a:cs typeface="Arial" pitchFamily="34" charset="0"/>
                        </a:rPr>
                        <a:t>63,024</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$875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$585</a:t>
                      </a:r>
                      <a:endParaRPr lang="en-US" sz="16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1,460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2,915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8,745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63,025 </a:t>
                      </a:r>
                      <a:r>
                        <a:rPr lang="en-US" sz="1600" b="1" dirty="0">
                          <a:latin typeface="Arial" pitchFamily="34" charset="0"/>
                          <a:ea typeface="Times New Roman"/>
                          <a:cs typeface="Arial" pitchFamily="34" charset="0"/>
                        </a:rPr>
                        <a:t>- $</a:t>
                      </a:r>
                      <a:r>
                        <a:rPr lang="en-US" sz="1600" b="1" dirty="0" smtClean="0">
                          <a:latin typeface="Arial" pitchFamily="34" charset="0"/>
                          <a:ea typeface="Times New Roman"/>
                          <a:cs typeface="Arial" pitchFamily="34" charset="0"/>
                        </a:rPr>
                        <a:t>67,779</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$950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$635</a:t>
                      </a:r>
                      <a:endParaRPr lang="en-US" sz="16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1,580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3,155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9,465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67,780</a:t>
                      </a:r>
                      <a:r>
                        <a:rPr lang="en-US" sz="1600" b="1" baseline="0" dirty="0" smtClean="0">
                          <a:latin typeface="Arial" pitchFamily="34" charset="0"/>
                          <a:ea typeface="Times New Roman"/>
                          <a:cs typeface="Arial" pitchFamily="34" charset="0"/>
                        </a:rPr>
                        <a:t> </a:t>
                      </a:r>
                      <a:r>
                        <a:rPr lang="en-US" sz="1600" b="1" dirty="0" smtClean="0">
                          <a:latin typeface="Arial" pitchFamily="34" charset="0"/>
                          <a:ea typeface="Times New Roman"/>
                          <a:cs typeface="Arial" pitchFamily="34" charset="0"/>
                        </a:rPr>
                        <a:t>- </a:t>
                      </a: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72,534</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$1,020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$680</a:t>
                      </a:r>
                      <a:endParaRPr lang="en-US" sz="16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1,695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3,390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$10,170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72,535 </a:t>
                      </a:r>
                      <a:r>
                        <a:rPr lang="en-US" sz="1600" b="1" dirty="0">
                          <a:latin typeface="Arial" pitchFamily="34" charset="0"/>
                          <a:ea typeface="Times New Roman"/>
                          <a:cs typeface="Arial" pitchFamily="34" charset="0"/>
                        </a:rPr>
                        <a:t>- $</a:t>
                      </a:r>
                      <a:r>
                        <a:rPr lang="en-US" sz="1600" b="1" dirty="0" smtClean="0">
                          <a:latin typeface="Arial" pitchFamily="34" charset="0"/>
                          <a:ea typeface="Times New Roman"/>
                          <a:cs typeface="Arial" pitchFamily="34" charset="0"/>
                        </a:rPr>
                        <a:t>77,289</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$1,090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$730</a:t>
                      </a:r>
                      <a:endParaRPr lang="en-US" sz="16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1,815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3,630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10,890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77,290 </a:t>
                      </a:r>
                      <a:r>
                        <a:rPr lang="en-US" sz="1600" b="1" dirty="0">
                          <a:latin typeface="Arial" pitchFamily="34" charset="0"/>
                          <a:ea typeface="Times New Roman"/>
                          <a:cs typeface="Arial" pitchFamily="34" charset="0"/>
                        </a:rPr>
                        <a:t>- $</a:t>
                      </a:r>
                      <a:r>
                        <a:rPr lang="en-US" sz="1600" b="1" dirty="0" smtClean="0">
                          <a:latin typeface="Arial" pitchFamily="34" charset="0"/>
                          <a:ea typeface="Times New Roman"/>
                          <a:cs typeface="Arial" pitchFamily="34" charset="0"/>
                        </a:rPr>
                        <a:t>82,044</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$1,160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$775</a:t>
                      </a:r>
                      <a:endParaRPr lang="en-US" sz="16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1,935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3,865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11,595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a:latin typeface="Arial" pitchFamily="34" charset="0"/>
                          <a:ea typeface="Times New Roman"/>
                          <a:cs typeface="Arial" pitchFamily="34" charset="0"/>
                        </a:rPr>
                        <a:t>$</a:t>
                      </a:r>
                      <a:r>
                        <a:rPr lang="en-US" sz="1600" b="1" dirty="0" smtClean="0">
                          <a:latin typeface="Arial" pitchFamily="34" charset="0"/>
                          <a:ea typeface="Times New Roman"/>
                          <a:cs typeface="Arial" pitchFamily="34" charset="0"/>
                        </a:rPr>
                        <a:t>82,045 - $86,799</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$1,235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$825</a:t>
                      </a:r>
                      <a:endParaRPr lang="en-US" sz="16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2,055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4,105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12,315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45830">
                <a:tc>
                  <a:txBody>
                    <a:bodyPr/>
                    <a:lstStyle/>
                    <a:p>
                      <a:pPr marL="0" marR="0" algn="ctr">
                        <a:spcBef>
                          <a:spcPts val="0"/>
                        </a:spcBef>
                        <a:spcAft>
                          <a:spcPts val="0"/>
                        </a:spcAft>
                      </a:pPr>
                      <a:r>
                        <a:rPr lang="en-US" sz="1600" b="1" dirty="0">
                          <a:latin typeface="Arial" pitchFamily="34" charset="0"/>
                          <a:ea typeface="Times New Roman"/>
                          <a:cs typeface="Arial" pitchFamily="34" charset="0"/>
                        </a:rPr>
                        <a:t>$86,800 or more</a:t>
                      </a:r>
                      <a:endParaRPr lang="en-US" sz="2000" b="1"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a:t>
                      </a:r>
                      <a:r>
                        <a:rPr lang="en-US" sz="1600" dirty="0" smtClean="0">
                          <a:latin typeface="Arial" pitchFamily="34" charset="0"/>
                          <a:ea typeface="Times New Roman"/>
                          <a:cs typeface="Arial" pitchFamily="34" charset="0"/>
                        </a:rPr>
                        <a:t>1,305</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smtClean="0">
                          <a:latin typeface="Arial" pitchFamily="34" charset="0"/>
                          <a:ea typeface="Times New Roman"/>
                          <a:cs typeface="Arial" pitchFamily="34" charset="0"/>
                        </a:rPr>
                        <a:t>$870</a:t>
                      </a:r>
                      <a:endParaRPr lang="en-US" sz="16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$2,170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$4,340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dirty="0">
                          <a:latin typeface="Arial" pitchFamily="34" charset="0"/>
                          <a:ea typeface="Times New Roman"/>
                          <a:cs typeface="Arial" pitchFamily="34" charset="0"/>
                        </a:rPr>
                        <a:t>$13,020</a:t>
                      </a:r>
                      <a:endParaRPr lang="en-US" sz="2000" dirty="0">
                        <a:latin typeface="Arial" pitchFamily="34" charset="0"/>
                        <a:ea typeface="Times New Roman"/>
                        <a:cs typeface="Arial" pitchFamily="34" charset="0"/>
                      </a:endParaRPr>
                    </a:p>
                  </a:txBody>
                  <a:tcPr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1277600" cy="990600"/>
          </a:xfrm>
        </p:spPr>
        <p:txBody>
          <a:bodyPr>
            <a:normAutofit fontScale="90000"/>
          </a:bodyPr>
          <a:lstStyle/>
          <a:p>
            <a:r>
              <a:rPr lang="en-US" dirty="0" smtClean="0"/>
              <a:t>2017 EPO Medical Deductible and Maximum</a:t>
            </a:r>
            <a:endParaRPr lang="en-US" dirty="0"/>
          </a:p>
        </p:txBody>
      </p:sp>
      <p:sp>
        <p:nvSpPr>
          <p:cNvPr id="3" name="Slide Number Placeholder 2"/>
          <p:cNvSpPr>
            <a:spLocks noGrp="1"/>
          </p:cNvSpPr>
          <p:nvPr>
            <p:ph type="sldNum" sz="quarter" idx="12"/>
          </p:nvPr>
        </p:nvSpPr>
        <p:spPr/>
        <p:txBody>
          <a:bodyPr/>
          <a:lstStyle/>
          <a:p>
            <a:fld id="{7B384052-57FD-4A2E-B56A-C38DFB729E9C}" type="slidenum">
              <a:rPr lang="en-US" smtClean="0">
                <a:solidFill>
                  <a:prstClr val="black">
                    <a:lumMod val="85000"/>
                    <a:lumOff val="15000"/>
                  </a:prstClr>
                </a:solidFill>
              </a:rPr>
              <a:pPr/>
              <a:t>26</a:t>
            </a:fld>
            <a:endParaRPr lang="en-US">
              <a:solidFill>
                <a:prstClr val="black">
                  <a:lumMod val="85000"/>
                  <a:lumOff val="15000"/>
                </a:prstClr>
              </a:solidFill>
            </a:endParaRPr>
          </a:p>
        </p:txBody>
      </p:sp>
      <p:graphicFrame>
        <p:nvGraphicFramePr>
          <p:cNvPr id="5" name="Content Placeholder 4"/>
          <p:cNvGraphicFramePr>
            <a:graphicFrameLocks noGrp="1"/>
          </p:cNvGraphicFramePr>
          <p:nvPr>
            <p:ph sz="quarter" idx="1"/>
          </p:nvPr>
        </p:nvGraphicFramePr>
        <p:xfrm>
          <a:off x="1727200" y="1600200"/>
          <a:ext cx="8636000" cy="1371600"/>
        </p:xfrm>
        <a:graphic>
          <a:graphicData uri="http://schemas.openxmlformats.org/drawingml/2006/table">
            <a:tbl>
              <a:tblPr firstRow="1" bandRow="1">
                <a:tableStyleId>{00A15C55-8517-42AA-B614-E9B94910E393}</a:tableStyleId>
              </a:tblPr>
              <a:tblGrid>
                <a:gridCol w="1524000"/>
                <a:gridCol w="2336800"/>
                <a:gridCol w="2336800"/>
                <a:gridCol w="2438400"/>
              </a:tblGrid>
              <a:tr h="370840">
                <a:tc>
                  <a:txBody>
                    <a:bodyPr/>
                    <a:lstStyle/>
                    <a:p>
                      <a:pPr algn="ctr"/>
                      <a:endParaRPr lang="en-US" dirty="0"/>
                    </a:p>
                  </a:txBody>
                  <a:tcPr marL="121920" marR="121920"/>
                </a:tc>
                <a:tc>
                  <a:txBody>
                    <a:bodyPr/>
                    <a:lstStyle/>
                    <a:p>
                      <a:pPr algn="ctr"/>
                      <a:r>
                        <a:rPr lang="en-US" dirty="0" smtClean="0"/>
                        <a:t>Standard Deductible</a:t>
                      </a:r>
                      <a:endParaRPr lang="en-US" dirty="0"/>
                    </a:p>
                  </a:txBody>
                  <a:tcPr marL="121920" marR="121920"/>
                </a:tc>
                <a:tc>
                  <a:txBody>
                    <a:bodyPr/>
                    <a:lstStyle/>
                    <a:p>
                      <a:pPr algn="ctr"/>
                      <a:r>
                        <a:rPr lang="en-US" dirty="0" smtClean="0"/>
                        <a:t>Call to Health Deductible</a:t>
                      </a:r>
                      <a:endParaRPr lang="en-US" dirty="0"/>
                    </a:p>
                  </a:txBody>
                  <a:tcPr marL="121920" marR="121920"/>
                </a:tc>
                <a:tc>
                  <a:txBody>
                    <a:bodyPr/>
                    <a:lstStyle/>
                    <a:p>
                      <a:pPr algn="ctr"/>
                      <a:r>
                        <a:rPr lang="en-US" dirty="0" smtClean="0"/>
                        <a:t>Copayment</a:t>
                      </a:r>
                      <a:r>
                        <a:rPr lang="en-US" baseline="0" dirty="0" smtClean="0"/>
                        <a:t> Maximum</a:t>
                      </a:r>
                      <a:endParaRPr lang="en-US" dirty="0"/>
                    </a:p>
                  </a:txBody>
                  <a:tcPr marL="121920" marR="121920"/>
                </a:tc>
              </a:tr>
              <a:tr h="731520">
                <a:tc>
                  <a:txBody>
                    <a:bodyPr/>
                    <a:lstStyle/>
                    <a:p>
                      <a:r>
                        <a:rPr lang="en-US" sz="2400" dirty="0" smtClean="0"/>
                        <a:t>EPO</a:t>
                      </a:r>
                      <a:endParaRPr lang="en-US" sz="2400" dirty="0"/>
                    </a:p>
                  </a:txBody>
                  <a:tcPr marL="121920" marR="121920" anchor="ctr"/>
                </a:tc>
                <a:tc>
                  <a:txBody>
                    <a:bodyPr/>
                    <a:lstStyle/>
                    <a:p>
                      <a:pPr algn="ctr"/>
                      <a:r>
                        <a:rPr lang="en-US" sz="2400" dirty="0" smtClean="0"/>
                        <a:t>$2,000</a:t>
                      </a:r>
                      <a:endParaRPr lang="en-US" sz="2400" dirty="0"/>
                    </a:p>
                  </a:txBody>
                  <a:tcPr marL="121920" marR="121920" anchor="ctr"/>
                </a:tc>
                <a:tc>
                  <a:txBody>
                    <a:bodyPr/>
                    <a:lstStyle/>
                    <a:p>
                      <a:pPr algn="ctr"/>
                      <a:r>
                        <a:rPr lang="en-US" sz="2400" dirty="0" smtClean="0"/>
                        <a:t>$1,500</a:t>
                      </a:r>
                      <a:endParaRPr lang="en-US" sz="2400" dirty="0"/>
                    </a:p>
                  </a:txBody>
                  <a:tcPr marL="121920" marR="121920" anchor="ctr"/>
                </a:tc>
                <a:tc>
                  <a:txBody>
                    <a:bodyPr/>
                    <a:lstStyle/>
                    <a:p>
                      <a:pPr algn="ctr"/>
                      <a:r>
                        <a:rPr lang="en-US" sz="2400" dirty="0" smtClean="0"/>
                        <a:t>$7,150</a:t>
                      </a:r>
                      <a:endParaRPr lang="en-US" sz="2400" dirty="0"/>
                    </a:p>
                  </a:txBody>
                  <a:tcPr marL="121920" marR="121920" anchor="ct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457200"/>
            <a:ext cx="10468864" cy="990600"/>
          </a:xfrm>
        </p:spPr>
        <p:txBody>
          <a:bodyPr/>
          <a:lstStyle/>
          <a:p>
            <a:r>
              <a:rPr lang="en-US" dirty="0" smtClean="0"/>
              <a:t>Comprehensive Preventive Care</a:t>
            </a:r>
            <a:endParaRPr lang="en-US" dirty="0"/>
          </a:p>
        </p:txBody>
      </p:sp>
      <p:pic>
        <p:nvPicPr>
          <p:cNvPr id="4" name="Content Placeholder 3" descr="ouncepreventive.jpg"/>
          <p:cNvPicPr>
            <a:picLocks noGrp="1" noChangeAspect="1"/>
          </p:cNvPicPr>
          <p:nvPr>
            <p:ph sz="quarter" idx="1"/>
          </p:nvPr>
        </p:nvPicPr>
        <p:blipFill>
          <a:blip r:embed="rId3" cstate="email">
            <a:extLst>
              <a:ext uri="{28A0092B-C50C-407E-A947-70E740481C1C}">
                <a14:useLocalDpi xmlns:a14="http://schemas.microsoft.com/office/drawing/2010/main"/>
              </a:ext>
            </a:extLst>
          </a:blip>
          <a:stretch>
            <a:fillRect/>
          </a:stretch>
        </p:blipFill>
        <p:spPr>
          <a:xfrm>
            <a:off x="508001" y="1524000"/>
            <a:ext cx="11411497" cy="40386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35200" y="3200400"/>
            <a:ext cx="8737600" cy="2667000"/>
          </a:xfrm>
        </p:spPr>
        <p:txBody>
          <a:bodyPr>
            <a:normAutofit fontScale="77500" lnSpcReduction="20000"/>
          </a:bodyPr>
          <a:lstStyle/>
          <a:p>
            <a:r>
              <a:rPr lang="en-US" dirty="0" smtClean="0"/>
              <a:t>Lower your 2018 medical deductibles</a:t>
            </a:r>
          </a:p>
          <a:p>
            <a:pPr lvl="2"/>
            <a:r>
              <a:rPr lang="en-US" dirty="0" smtClean="0"/>
              <a:t>Save from $220 to $870</a:t>
            </a:r>
          </a:p>
          <a:p>
            <a:r>
              <a:rPr lang="en-US" dirty="0" smtClean="0"/>
              <a:t>Look for more information January 2017</a:t>
            </a:r>
          </a:p>
          <a:p>
            <a:pPr lvl="2"/>
            <a:r>
              <a:rPr lang="en-US" dirty="0" smtClean="0"/>
              <a:t>Complete challenges by September 30, 2017!</a:t>
            </a:r>
          </a:p>
          <a:p>
            <a:r>
              <a:rPr lang="en-US" u="sng" dirty="0" smtClean="0">
                <a:hlinkClick r:id="rId3"/>
              </a:rPr>
              <a:t>www.CalltoHealth.org</a:t>
            </a:r>
            <a:r>
              <a:rPr lang="en-US" dirty="0" smtClean="0"/>
              <a:t> </a:t>
            </a:r>
          </a:p>
          <a:p>
            <a:pPr lvl="2"/>
            <a:r>
              <a:rPr lang="en-US" dirty="0" smtClean="0"/>
              <a:t>or access on Benefits Connect</a:t>
            </a:r>
          </a:p>
          <a:p>
            <a:endParaRPr lang="en-US" dirty="0" smtClean="0"/>
          </a:p>
          <a:p>
            <a:pPr algn="ctr">
              <a:buNone/>
            </a:pPr>
            <a:endParaRPr lang="en-US" dirty="0"/>
          </a:p>
        </p:txBody>
      </p:sp>
      <p:pic>
        <p:nvPicPr>
          <p:cNvPr id="5" name="Picture 5" descr="X:\Communications - Benefits\Call to Health\2015\Graphic info for Limeade\Call to Health.png"/>
          <p:cNvPicPr>
            <a:picLocks noChangeAspect="1" noChangeArrowheads="1"/>
          </p:cNvPicPr>
          <p:nvPr/>
        </p:nvPicPr>
        <p:blipFill>
          <a:blip r:embed="rId4" cstate="print"/>
          <a:srcRect/>
          <a:stretch>
            <a:fillRect/>
          </a:stretch>
        </p:blipFill>
        <p:spPr bwMode="auto">
          <a:xfrm>
            <a:off x="1958933" y="609600"/>
            <a:ext cx="8425493" cy="22098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Prescription Benefits</a:t>
            </a:r>
            <a:endParaRPr lang="en-US" dirty="0"/>
          </a:p>
        </p:txBody>
      </p:sp>
      <p:sp>
        <p:nvSpPr>
          <p:cNvPr id="3" name="Slide Number Placeholder 2"/>
          <p:cNvSpPr>
            <a:spLocks noGrp="1"/>
          </p:cNvSpPr>
          <p:nvPr>
            <p:ph type="sldNum" sz="quarter" idx="12"/>
          </p:nvPr>
        </p:nvSpPr>
        <p:spPr/>
        <p:txBody>
          <a:bodyPr/>
          <a:lstStyle/>
          <a:p>
            <a:fld id="{7B384052-57FD-4A2E-B56A-C38DFB729E9C}" type="slidenum">
              <a:rPr lang="en-US" smtClean="0">
                <a:solidFill>
                  <a:prstClr val="black">
                    <a:lumMod val="85000"/>
                    <a:lumOff val="15000"/>
                  </a:prstClr>
                </a:solidFill>
              </a:rPr>
              <a:pPr/>
              <a:t>29</a:t>
            </a:fld>
            <a:endParaRPr lang="en-US">
              <a:solidFill>
                <a:prstClr val="black">
                  <a:lumMod val="85000"/>
                  <a:lumOff val="15000"/>
                </a:prstClr>
              </a:solidFill>
            </a:endParaRPr>
          </a:p>
        </p:txBody>
      </p:sp>
      <p:graphicFrame>
        <p:nvGraphicFramePr>
          <p:cNvPr id="5" name="Content Placeholder 4"/>
          <p:cNvGraphicFramePr>
            <a:graphicFrameLocks noGrp="1"/>
          </p:cNvGraphicFramePr>
          <p:nvPr>
            <p:ph sz="quarter" idx="1"/>
          </p:nvPr>
        </p:nvGraphicFramePr>
        <p:xfrm>
          <a:off x="812801" y="1219200"/>
          <a:ext cx="10875435" cy="4648076"/>
        </p:xfrm>
        <a:graphic>
          <a:graphicData uri="http://schemas.openxmlformats.org/drawingml/2006/table">
            <a:tbl>
              <a:tblPr firstRow="1" bandRow="1">
                <a:tableStyleId>{5C22544A-7EE6-4342-B048-85BDC9FD1C3A}</a:tableStyleId>
              </a:tblPr>
              <a:tblGrid>
                <a:gridCol w="2175087"/>
                <a:gridCol w="2175087"/>
                <a:gridCol w="2175087"/>
                <a:gridCol w="2175087"/>
                <a:gridCol w="2175087"/>
              </a:tblGrid>
              <a:tr h="410347">
                <a:tc>
                  <a:txBody>
                    <a:bodyPr/>
                    <a:lstStyle/>
                    <a:p>
                      <a:pPr algn="ctr"/>
                      <a:endParaRPr lang="en-US" b="1" dirty="0"/>
                    </a:p>
                  </a:txBody>
                  <a:tcPr marL="121920" marR="121920" anchor="ctr"/>
                </a:tc>
                <a:tc gridSpan="2">
                  <a:txBody>
                    <a:bodyPr/>
                    <a:lstStyle/>
                    <a:p>
                      <a:pPr algn="ctr"/>
                      <a:r>
                        <a:rPr lang="en-US" dirty="0" smtClean="0"/>
                        <a:t>PPO</a:t>
                      </a:r>
                      <a:endParaRPr lang="en-US" dirty="0"/>
                    </a:p>
                  </a:txBody>
                  <a:tcPr marL="121920" marR="121920" anchor="ctr"/>
                </a:tc>
                <a:tc hMerge="1">
                  <a:txBody>
                    <a:bodyPr/>
                    <a:lstStyle/>
                    <a:p>
                      <a:pPr algn="ctr"/>
                      <a:endParaRPr lang="en-US" dirty="0"/>
                    </a:p>
                  </a:txBody>
                  <a:tcPr anchor="ctr"/>
                </a:tc>
                <a:tc gridSpan="2">
                  <a:txBody>
                    <a:bodyPr/>
                    <a:lstStyle/>
                    <a:p>
                      <a:pPr algn="ctr"/>
                      <a:r>
                        <a:rPr lang="en-US" dirty="0" smtClean="0"/>
                        <a:t>EPO</a:t>
                      </a:r>
                      <a:endParaRPr lang="en-US" dirty="0"/>
                    </a:p>
                  </a:txBody>
                  <a:tcPr marL="121920" marR="121920" anchor="ctr"/>
                </a:tc>
                <a:tc hMerge="1">
                  <a:txBody>
                    <a:bodyPr/>
                    <a:lstStyle/>
                    <a:p>
                      <a:pPr algn="ctr"/>
                      <a:endParaRPr lang="en-US" dirty="0"/>
                    </a:p>
                  </a:txBody>
                  <a:tcPr anchor="ctr"/>
                </a:tc>
              </a:tr>
              <a:tr h="708270">
                <a:tc>
                  <a:txBody>
                    <a:bodyPr/>
                    <a:lstStyle/>
                    <a:p>
                      <a:pPr algn="ctr"/>
                      <a:r>
                        <a:rPr lang="en-US" b="1" dirty="0" smtClean="0"/>
                        <a:t>Tier</a:t>
                      </a:r>
                      <a:endParaRPr lang="en-US" b="1" dirty="0"/>
                    </a:p>
                  </a:txBody>
                  <a:tcPr marL="121920" marR="121920" anchor="ctr"/>
                </a:tc>
                <a:tc>
                  <a:txBody>
                    <a:bodyPr/>
                    <a:lstStyle/>
                    <a:p>
                      <a:pPr algn="ctr"/>
                      <a:r>
                        <a:rPr lang="en-US" b="1" dirty="0" smtClean="0"/>
                        <a:t>Retail</a:t>
                      </a:r>
                      <a:r>
                        <a:rPr lang="en-US" b="1" baseline="0" dirty="0" smtClean="0"/>
                        <a:t> Pharmacy</a:t>
                      </a:r>
                      <a:endParaRPr lang="en-US" b="1" dirty="0"/>
                    </a:p>
                  </a:txBody>
                  <a:tcPr marL="121920" marR="121920" anchor="ctr"/>
                </a:tc>
                <a:tc>
                  <a:txBody>
                    <a:bodyPr/>
                    <a:lstStyle/>
                    <a:p>
                      <a:pPr algn="ctr"/>
                      <a:r>
                        <a:rPr lang="en-US" b="1" dirty="0" smtClean="0"/>
                        <a:t>Mail Order</a:t>
                      </a:r>
                      <a:endParaRPr lang="en-US" b="1" dirty="0"/>
                    </a:p>
                  </a:txBody>
                  <a:tcPr marL="121920" marR="121920" anchor="ctr"/>
                </a:tc>
                <a:tc>
                  <a:txBody>
                    <a:bodyPr/>
                    <a:lstStyle/>
                    <a:p>
                      <a:pPr algn="ctr"/>
                      <a:r>
                        <a:rPr lang="en-US" b="1" dirty="0" smtClean="0"/>
                        <a:t>Retail</a:t>
                      </a:r>
                      <a:r>
                        <a:rPr lang="en-US" b="1" baseline="0" dirty="0" smtClean="0"/>
                        <a:t> Pharmacy</a:t>
                      </a:r>
                      <a:endParaRPr lang="en-US" b="1" dirty="0"/>
                    </a:p>
                  </a:txBody>
                  <a:tcPr marL="121920" marR="121920" anchor="ctr"/>
                </a:tc>
                <a:tc>
                  <a:txBody>
                    <a:bodyPr/>
                    <a:lstStyle/>
                    <a:p>
                      <a:pPr algn="ctr"/>
                      <a:r>
                        <a:rPr lang="en-US" b="1" dirty="0" smtClean="0"/>
                        <a:t>Mail Order</a:t>
                      </a:r>
                      <a:endParaRPr lang="en-US" b="1" dirty="0"/>
                    </a:p>
                  </a:txBody>
                  <a:tcPr marL="121920" marR="121920" anchor="ctr"/>
                </a:tc>
              </a:tr>
              <a:tr h="710182">
                <a:tc>
                  <a:txBody>
                    <a:bodyPr/>
                    <a:lstStyle/>
                    <a:p>
                      <a:pPr algn="ctr"/>
                      <a:r>
                        <a:rPr lang="en-US" b="1" dirty="0" smtClean="0"/>
                        <a:t>Generics</a:t>
                      </a:r>
                      <a:endParaRPr lang="en-US" b="1" dirty="0"/>
                    </a:p>
                  </a:txBody>
                  <a:tcPr marL="121920" marR="121920" anchor="ctr"/>
                </a:tc>
                <a:tc>
                  <a:txBody>
                    <a:bodyPr/>
                    <a:lstStyle/>
                    <a:p>
                      <a:pPr algn="ctr"/>
                      <a:r>
                        <a:rPr lang="en-US" dirty="0" smtClean="0"/>
                        <a:t>$10</a:t>
                      </a:r>
                    </a:p>
                    <a:p>
                      <a:pPr algn="ctr"/>
                      <a:r>
                        <a:rPr lang="en-US" sz="1400" dirty="0" smtClean="0"/>
                        <a:t>or less</a:t>
                      </a:r>
                      <a:endParaRPr lang="en-US" sz="1400" dirty="0"/>
                    </a:p>
                  </a:txBody>
                  <a:tcPr marL="121920" marR="121920" anchor="ctr"/>
                </a:tc>
                <a:tc>
                  <a:txBody>
                    <a:bodyPr/>
                    <a:lstStyle/>
                    <a:p>
                      <a:pPr algn="ctr"/>
                      <a:r>
                        <a:rPr lang="en-US" dirty="0" smtClean="0"/>
                        <a:t>$25</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or less</a:t>
                      </a:r>
                    </a:p>
                  </a:txBody>
                  <a:tcPr marL="121920" marR="121920" anchor="ctr"/>
                </a:tc>
                <a:tc>
                  <a:txBody>
                    <a:bodyPr/>
                    <a:lstStyle/>
                    <a:p>
                      <a:pPr algn="ctr"/>
                      <a:r>
                        <a:rPr lang="en-US" dirty="0" smtClean="0"/>
                        <a:t>$12</a:t>
                      </a:r>
                    </a:p>
                    <a:p>
                      <a:pPr algn="ctr"/>
                      <a:r>
                        <a:rPr lang="en-US" sz="1400" dirty="0" smtClean="0"/>
                        <a:t>or less</a:t>
                      </a:r>
                      <a:endParaRPr lang="en-US" sz="1400" dirty="0"/>
                    </a:p>
                  </a:txBody>
                  <a:tcPr marL="121920" marR="121920" anchor="ctr"/>
                </a:tc>
                <a:tc>
                  <a:txBody>
                    <a:bodyPr/>
                    <a:lstStyle/>
                    <a:p>
                      <a:pPr algn="ctr"/>
                      <a:r>
                        <a:rPr lang="en-US" dirty="0" smtClean="0"/>
                        <a:t>$30</a:t>
                      </a:r>
                    </a:p>
                    <a:p>
                      <a:pPr algn="ctr"/>
                      <a:r>
                        <a:rPr lang="en-US" sz="1400" dirty="0" smtClean="0"/>
                        <a:t>or less</a:t>
                      </a:r>
                      <a:endParaRPr lang="en-US" sz="1400" dirty="0"/>
                    </a:p>
                  </a:txBody>
                  <a:tcPr marL="121920" marR="121920" anchor="ctr"/>
                </a:tc>
              </a:tr>
              <a:tr h="969262">
                <a:tc>
                  <a:txBody>
                    <a:bodyPr/>
                    <a:lstStyle/>
                    <a:p>
                      <a:pPr algn="ctr"/>
                      <a:r>
                        <a:rPr lang="en-US" b="1" dirty="0" smtClean="0"/>
                        <a:t>Brand Formulary</a:t>
                      </a:r>
                      <a:endParaRPr lang="en-US" b="1" dirty="0"/>
                    </a:p>
                  </a:txBody>
                  <a:tcPr marL="121920" marR="121920" anchor="ctr"/>
                </a:tc>
                <a:tc>
                  <a:txBody>
                    <a:bodyPr/>
                    <a:lstStyle/>
                    <a:p>
                      <a:pPr algn="ctr"/>
                      <a:r>
                        <a:rPr kumimoji="0" lang="en-US" sz="1800" b="0" kern="1200" dirty="0" smtClean="0">
                          <a:solidFill>
                            <a:schemeClr val="dk1"/>
                          </a:solidFill>
                          <a:latin typeface="+mn-lt"/>
                          <a:ea typeface="+mn-ea"/>
                          <a:cs typeface="+mn-cs"/>
                        </a:rPr>
                        <a:t>30% of cost;</a:t>
                      </a:r>
                    </a:p>
                    <a:p>
                      <a:pPr algn="ctr"/>
                      <a:r>
                        <a:rPr kumimoji="0" lang="en-US" sz="1200" b="0" kern="1200" dirty="0" smtClean="0">
                          <a:solidFill>
                            <a:schemeClr val="dk1"/>
                          </a:solidFill>
                          <a:latin typeface="+mn-lt"/>
                          <a:ea typeface="+mn-ea"/>
                          <a:cs typeface="+mn-cs"/>
                        </a:rPr>
                        <a:t>min $20 max $100</a:t>
                      </a:r>
                      <a:endParaRPr lang="en-US" sz="1200" b="0" dirty="0"/>
                    </a:p>
                  </a:txBody>
                  <a:tcPr marL="121920" marR="121920" anchor="ctr"/>
                </a:tc>
                <a:tc>
                  <a:txBody>
                    <a:bodyPr/>
                    <a:lstStyle/>
                    <a:p>
                      <a:pPr algn="ctr"/>
                      <a:r>
                        <a:rPr kumimoji="0" lang="en-US" sz="1800" b="0" kern="1200" dirty="0" smtClean="0">
                          <a:solidFill>
                            <a:schemeClr val="dk1"/>
                          </a:solidFill>
                          <a:latin typeface="+mn-lt"/>
                          <a:ea typeface="+mn-ea"/>
                          <a:cs typeface="+mn-cs"/>
                        </a:rPr>
                        <a:t>30% of cost;</a:t>
                      </a:r>
                    </a:p>
                    <a:p>
                      <a:pPr algn="ctr"/>
                      <a:r>
                        <a:rPr kumimoji="0" lang="en-US" sz="1200" b="0" kern="1200" dirty="0" smtClean="0">
                          <a:solidFill>
                            <a:schemeClr val="dk1"/>
                          </a:solidFill>
                          <a:latin typeface="+mn-lt"/>
                          <a:ea typeface="+mn-ea"/>
                          <a:cs typeface="+mn-cs"/>
                        </a:rPr>
                        <a:t>min $50 max $250</a:t>
                      </a:r>
                      <a:endParaRPr lang="en-US" sz="1200" b="0" dirty="0"/>
                    </a:p>
                  </a:txBody>
                  <a:tcPr marL="121920" marR="121920" anchor="ctr"/>
                </a:tc>
                <a:tc>
                  <a:txBody>
                    <a:bodyPr/>
                    <a:lstStyle/>
                    <a:p>
                      <a:pPr marL="0" marR="0" algn="ctr">
                        <a:spcBef>
                          <a:spcPts val="0"/>
                        </a:spcBef>
                        <a:spcAft>
                          <a:spcPts val="0"/>
                        </a:spcAft>
                      </a:pPr>
                      <a:r>
                        <a:rPr lang="en-US" sz="1800" b="0" dirty="0">
                          <a:solidFill>
                            <a:schemeClr val="tx1"/>
                          </a:solidFill>
                          <a:latin typeface="+mn-lt"/>
                          <a:ea typeface="Calibri"/>
                        </a:rPr>
                        <a:t>35% of cost;</a:t>
                      </a:r>
                    </a:p>
                    <a:p>
                      <a:pPr marL="0" marR="0" algn="ctr">
                        <a:spcBef>
                          <a:spcPts val="0"/>
                        </a:spcBef>
                        <a:spcAft>
                          <a:spcPts val="0"/>
                        </a:spcAft>
                      </a:pPr>
                      <a:r>
                        <a:rPr lang="en-US" sz="1200" b="0" dirty="0">
                          <a:solidFill>
                            <a:schemeClr val="tx1"/>
                          </a:solidFill>
                          <a:latin typeface="+mn-lt"/>
                          <a:ea typeface="Calibri"/>
                        </a:rPr>
                        <a:t>min $35 max $150</a:t>
                      </a:r>
                    </a:p>
                  </a:txBody>
                  <a:tcPr marL="97367" marR="97367" marT="0" marB="0" anchor="ctr"/>
                </a:tc>
                <a:tc>
                  <a:txBody>
                    <a:bodyPr/>
                    <a:lstStyle/>
                    <a:p>
                      <a:pPr algn="ctr"/>
                      <a:r>
                        <a:rPr kumimoji="0" lang="en-US" sz="1800" b="0" kern="1200" dirty="0" smtClean="0">
                          <a:solidFill>
                            <a:schemeClr val="dk1"/>
                          </a:solidFill>
                          <a:latin typeface="+mn-lt"/>
                          <a:ea typeface="+mn-ea"/>
                          <a:cs typeface="+mn-cs"/>
                        </a:rPr>
                        <a:t>35% of cost;</a:t>
                      </a:r>
                    </a:p>
                    <a:p>
                      <a:pPr algn="ctr"/>
                      <a:r>
                        <a:rPr kumimoji="0" lang="en-US" sz="1200" b="0" kern="1200" dirty="0" smtClean="0">
                          <a:solidFill>
                            <a:schemeClr val="dk1"/>
                          </a:solidFill>
                          <a:latin typeface="+mn-lt"/>
                          <a:ea typeface="+mn-ea"/>
                          <a:cs typeface="+mn-cs"/>
                        </a:rPr>
                        <a:t>min $50 max $250</a:t>
                      </a:r>
                      <a:endParaRPr lang="en-US" sz="1200" b="0" dirty="0"/>
                    </a:p>
                  </a:txBody>
                  <a:tcPr marL="121920" marR="121920" anchor="ctr"/>
                </a:tc>
              </a:tr>
              <a:tr h="838200">
                <a:tc>
                  <a:txBody>
                    <a:bodyPr/>
                    <a:lstStyle/>
                    <a:p>
                      <a:pPr algn="ctr"/>
                      <a:r>
                        <a:rPr lang="en-US" b="1" dirty="0" smtClean="0"/>
                        <a:t>Brand Non-Formulary</a:t>
                      </a:r>
                      <a:endParaRPr lang="en-US" b="1" dirty="0"/>
                    </a:p>
                  </a:txBody>
                  <a:tcPr marL="121920" marR="121920" anchor="ctr"/>
                </a:tc>
                <a:tc>
                  <a:txBody>
                    <a:bodyPr/>
                    <a:lstStyle/>
                    <a:p>
                      <a:pPr algn="ctr"/>
                      <a:r>
                        <a:rPr kumimoji="0" lang="en-US" sz="1800" b="0" kern="1200" dirty="0" smtClean="0">
                          <a:solidFill>
                            <a:schemeClr val="dk1"/>
                          </a:solidFill>
                          <a:latin typeface="+mn-lt"/>
                          <a:ea typeface="+mn-ea"/>
                          <a:cs typeface="+mn-cs"/>
                        </a:rPr>
                        <a:t>50% of cost;</a:t>
                      </a:r>
                    </a:p>
                    <a:p>
                      <a:pPr algn="ctr"/>
                      <a:r>
                        <a:rPr kumimoji="0" lang="en-US" sz="1200" b="0" kern="1200" dirty="0" smtClean="0">
                          <a:solidFill>
                            <a:schemeClr val="dk1"/>
                          </a:solidFill>
                          <a:latin typeface="+mn-lt"/>
                          <a:ea typeface="+mn-ea"/>
                          <a:cs typeface="+mn-cs"/>
                        </a:rPr>
                        <a:t>min $50 max $150</a:t>
                      </a:r>
                      <a:endParaRPr lang="en-US" sz="1200" b="0" dirty="0"/>
                    </a:p>
                  </a:txBody>
                  <a:tcPr marL="121920" marR="121920" anchor="ctr"/>
                </a:tc>
                <a:tc>
                  <a:txBody>
                    <a:bodyPr/>
                    <a:lstStyle/>
                    <a:p>
                      <a:pPr algn="ctr"/>
                      <a:r>
                        <a:rPr kumimoji="0" lang="en-US" sz="1800" b="0" kern="1200" dirty="0" smtClean="0">
                          <a:solidFill>
                            <a:schemeClr val="dk1"/>
                          </a:solidFill>
                          <a:latin typeface="+mn-lt"/>
                          <a:ea typeface="+mn-ea"/>
                          <a:cs typeface="+mn-cs"/>
                        </a:rPr>
                        <a:t>50% of cost;</a:t>
                      </a:r>
                    </a:p>
                    <a:p>
                      <a:pPr algn="ctr"/>
                      <a:r>
                        <a:rPr kumimoji="0" lang="en-US" sz="1200" b="0" kern="1200" dirty="0" smtClean="0">
                          <a:solidFill>
                            <a:schemeClr val="dk1"/>
                          </a:solidFill>
                          <a:latin typeface="+mn-lt"/>
                          <a:ea typeface="+mn-ea"/>
                          <a:cs typeface="+mn-cs"/>
                        </a:rPr>
                        <a:t>min $125 max $375</a:t>
                      </a:r>
                      <a:r>
                        <a:rPr lang="en-US" sz="1200" b="0" dirty="0" smtClean="0">
                          <a:solidFill>
                            <a:schemeClr val="tx1"/>
                          </a:solidFill>
                          <a:latin typeface="+mn-lt"/>
                          <a:ea typeface="Calibri"/>
                        </a:rPr>
                        <a:t> </a:t>
                      </a:r>
                      <a:endParaRPr lang="en-US" sz="1200" b="0" dirty="0">
                        <a:solidFill>
                          <a:schemeClr val="tx1"/>
                        </a:solidFill>
                        <a:latin typeface="+mn-lt"/>
                        <a:ea typeface="Calibri"/>
                      </a:endParaRPr>
                    </a:p>
                  </a:txBody>
                  <a:tcPr marL="97367" marR="97367" marT="0" marB="0" anchor="ctr"/>
                </a:tc>
                <a:tc gridSpan="2">
                  <a:txBody>
                    <a:bodyPr/>
                    <a:lstStyle/>
                    <a:p>
                      <a:pPr algn="ctr"/>
                      <a:r>
                        <a:rPr lang="en-US" dirty="0" smtClean="0"/>
                        <a:t>Not covered</a:t>
                      </a:r>
                      <a:endParaRPr lang="en-US" dirty="0"/>
                    </a:p>
                  </a:txBody>
                  <a:tcPr marL="121920" marR="121920" anchor="ctr"/>
                </a:tc>
                <a:tc hMerge="1">
                  <a:txBody>
                    <a:bodyPr/>
                    <a:lstStyle/>
                    <a:p>
                      <a:pPr algn="ctr"/>
                      <a:endParaRPr lang="en-US" dirty="0"/>
                    </a:p>
                  </a:txBody>
                  <a:tcPr anchor="ctr"/>
                </a:tc>
              </a:tr>
              <a:tr h="1011815">
                <a:tc>
                  <a:txBody>
                    <a:bodyPr/>
                    <a:lstStyle/>
                    <a:p>
                      <a:pPr algn="ctr"/>
                      <a:r>
                        <a:rPr lang="en-US" b="1" dirty="0" smtClean="0"/>
                        <a:t>Prescription Copayment</a:t>
                      </a:r>
                      <a:r>
                        <a:rPr lang="en-US" b="1" baseline="0" dirty="0" smtClean="0"/>
                        <a:t> Maximum</a:t>
                      </a:r>
                      <a:endParaRPr lang="en-US" b="1" dirty="0"/>
                    </a:p>
                  </a:txBody>
                  <a:tcPr marL="121920" marR="121920" anchor="ctr"/>
                </a:tc>
                <a:tc gridSpan="2">
                  <a:txBody>
                    <a:bodyPr/>
                    <a:lstStyle/>
                    <a:p>
                      <a:pPr algn="ctr"/>
                      <a:r>
                        <a:rPr lang="en-US" dirty="0" smtClean="0"/>
                        <a:t>$3,000</a:t>
                      </a:r>
                    </a:p>
                    <a:p>
                      <a:pPr algn="ctr"/>
                      <a:r>
                        <a:rPr lang="en-US" sz="1400" dirty="0" smtClean="0"/>
                        <a:t>(member + family combined)</a:t>
                      </a:r>
                      <a:endParaRPr lang="en-US" sz="1400" dirty="0"/>
                    </a:p>
                  </a:txBody>
                  <a:tcPr marL="121920" marR="121920" anchor="ctr"/>
                </a:tc>
                <a:tc hMerge="1">
                  <a:txBody>
                    <a:bodyPr/>
                    <a:lstStyle/>
                    <a:p>
                      <a:pPr algn="ctr"/>
                      <a:endParaRPr lang="en-US" dirty="0"/>
                    </a:p>
                  </a:txBody>
                  <a:tcPr anchor="ctr"/>
                </a:tc>
                <a:tc gridSpan="2">
                  <a:txBody>
                    <a:bodyPr/>
                    <a:lstStyle/>
                    <a:p>
                      <a:pPr algn="ctr"/>
                      <a:r>
                        <a:rPr lang="en-US" dirty="0" smtClean="0"/>
                        <a:t>Does not apply</a:t>
                      </a:r>
                      <a:endParaRPr lang="en-US" dirty="0"/>
                    </a:p>
                  </a:txBody>
                  <a:tcPr marL="121920" marR="121920" anchor="ctr"/>
                </a:tc>
                <a:tc hMerge="1">
                  <a:txBody>
                    <a:bodyPr/>
                    <a:lstStyle/>
                    <a:p>
                      <a:pPr algn="ctr"/>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E403ED8-D210-4ADA-87C2-482B20289D62}" type="slidenum">
              <a:rPr lang="en-US" smtClean="0"/>
              <a:pPr/>
              <a:t>3</a:t>
            </a:fld>
            <a:endParaRPr lang="en-US" dirty="0"/>
          </a:p>
        </p:txBody>
      </p:sp>
      <p:sp>
        <p:nvSpPr>
          <p:cNvPr id="7" name="Title 1"/>
          <p:cNvSpPr>
            <a:spLocks noGrp="1"/>
          </p:cNvSpPr>
          <p:nvPr>
            <p:ph type="title"/>
          </p:nvPr>
        </p:nvSpPr>
        <p:spPr>
          <a:xfrm>
            <a:off x="1219200" y="1600200"/>
            <a:ext cx="9753600" cy="1752600"/>
          </a:xfrm>
        </p:spPr>
        <p:txBody>
          <a:bodyPr/>
          <a:lstStyle/>
          <a:p>
            <a:r>
              <a:rPr lang="en-US" dirty="0" smtClean="0"/>
              <a:t>Theology of Benefits</a:t>
            </a:r>
            <a:endParaRPr lang="en-US" dirty="0"/>
          </a:p>
        </p:txBody>
      </p:sp>
      <p:sp>
        <p:nvSpPr>
          <p:cNvPr id="10" name="Text Placeholder 2"/>
          <p:cNvSpPr txBox="1">
            <a:spLocks/>
          </p:cNvSpPr>
          <p:nvPr/>
        </p:nvSpPr>
        <p:spPr>
          <a:xfrm>
            <a:off x="1219201" y="3429001"/>
            <a:ext cx="9753600" cy="1500187"/>
          </a:xfrm>
          <a:prstGeom prst="rect">
            <a:avLst/>
          </a:prstGeom>
        </p:spPr>
        <p:txBody>
          <a:bodyPr vert="horz" anchor="ctr">
            <a:normAutofit fontScale="92500" lnSpcReduction="20000"/>
          </a:bodyPr>
          <a:lstStyle/>
          <a:p>
            <a:pPr marL="426709" marR="0" lvl="0" indent="-426709" algn="r" defTabSz="914400" rtl="0" eaLnBrk="1" fontAlgn="auto" latinLnBrk="0" hangingPunct="1">
              <a:lnSpc>
                <a:spcPct val="100000"/>
              </a:lnSpc>
              <a:spcBef>
                <a:spcPts val="933"/>
              </a:spcBef>
              <a:spcAft>
                <a:spcPts val="0"/>
              </a:spcAft>
              <a:buClr>
                <a:schemeClr val="accent1"/>
              </a:buClr>
              <a:buSzPct val="100000"/>
              <a:tabLst/>
              <a:defRPr/>
            </a:pPr>
            <a:r>
              <a:rPr kumimoji="0" lang="en-US" sz="3733" b="0" i="1"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“I came that they may have life, and have it abundantly.”</a:t>
            </a:r>
          </a:p>
          <a:p>
            <a:pPr marL="426709" marR="0" lvl="0" indent="-426709" algn="r" defTabSz="914400" rtl="0" eaLnBrk="1" fontAlgn="auto" latinLnBrk="0" hangingPunct="1">
              <a:lnSpc>
                <a:spcPct val="100000"/>
              </a:lnSpc>
              <a:spcBef>
                <a:spcPts val="933"/>
              </a:spcBef>
              <a:spcAft>
                <a:spcPts val="0"/>
              </a:spcAft>
              <a:buClr>
                <a:schemeClr val="accent1"/>
              </a:buClr>
              <a:buSzPct val="100000"/>
              <a:tabLst/>
              <a:defRPr/>
            </a:pPr>
            <a:r>
              <a:rPr kumimoji="0" lang="en-US" sz="3733"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John 10:10</a:t>
            </a:r>
            <a:endParaRPr kumimoji="0" lang="en-US" sz="3733" b="0"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3E403ED8-D210-4ADA-87C2-482B20289D62}" type="slidenum">
              <a:rPr lang="en-US" smtClean="0"/>
              <a:pPr/>
              <a:t>30</a:t>
            </a:fld>
            <a:endParaRPr lang="en-US" dirty="0"/>
          </a:p>
        </p:txBody>
      </p:sp>
      <p:sp>
        <p:nvSpPr>
          <p:cNvPr id="4" name="Content Placeholder 3"/>
          <p:cNvSpPr>
            <a:spLocks noGrp="1"/>
          </p:cNvSpPr>
          <p:nvPr>
            <p:ph sz="quarter"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321570"/>
            <a:ext cx="10468864" cy="990600"/>
          </a:xfrm>
        </p:spPr>
        <p:txBody>
          <a:bodyPr>
            <a:normAutofit/>
          </a:bodyPr>
          <a:lstStyle/>
          <a:p>
            <a:r>
              <a:rPr lang="en-US" dirty="0" smtClean="0"/>
              <a:t>Need Further Help?</a:t>
            </a:r>
            <a:endParaRPr lang="en-US" dirty="0"/>
          </a:p>
        </p:txBody>
      </p:sp>
      <p:sp>
        <p:nvSpPr>
          <p:cNvPr id="5" name="Slide Number Placeholder 4"/>
          <p:cNvSpPr>
            <a:spLocks noGrp="1"/>
          </p:cNvSpPr>
          <p:nvPr>
            <p:ph type="sldNum" sz="quarter" idx="12"/>
          </p:nvPr>
        </p:nvSpPr>
        <p:spPr/>
        <p:txBody>
          <a:bodyPr/>
          <a:lstStyle/>
          <a:p>
            <a:fld id="{3E403ED8-D210-4ADA-87C2-482B20289D62}" type="slidenum">
              <a:rPr lang="en-US" smtClean="0"/>
              <a:pPr/>
              <a:t>31</a:t>
            </a:fld>
            <a:endParaRPr lang="en-US" dirty="0"/>
          </a:p>
        </p:txBody>
      </p:sp>
      <p:sp>
        <p:nvSpPr>
          <p:cNvPr id="6" name="Rectangle 5"/>
          <p:cNvSpPr/>
          <p:nvPr/>
        </p:nvSpPr>
        <p:spPr>
          <a:xfrm>
            <a:off x="1006384" y="1557745"/>
            <a:ext cx="10672094" cy="1384995"/>
          </a:xfrm>
          <a:prstGeom prst="rect">
            <a:avLst/>
          </a:prstGeom>
        </p:spPr>
        <p:txBody>
          <a:bodyPr wrap="square">
            <a:spAutoFit/>
          </a:bodyPr>
          <a:lstStyle/>
          <a:p>
            <a:pPr marL="517525" indent="-517525">
              <a:buFont typeface="Arial" pitchFamily="34" charset="0"/>
              <a:buChar char="•"/>
            </a:pPr>
            <a:r>
              <a:rPr lang="en-US" sz="2800" dirty="0" smtClean="0"/>
              <a:t>Church Consultants – geographically-assigned</a:t>
            </a:r>
          </a:p>
          <a:p>
            <a:pPr marL="517525" indent="-517525">
              <a:buFont typeface="Arial" pitchFamily="34" charset="0"/>
              <a:buChar char="•"/>
            </a:pPr>
            <a:endParaRPr lang="en-US" sz="2800" dirty="0" smtClean="0"/>
          </a:p>
          <a:p>
            <a:pPr marL="517525" indent="-517525">
              <a:buFont typeface="Arial" pitchFamily="34" charset="0"/>
              <a:buChar char="•"/>
            </a:pPr>
            <a:r>
              <a:rPr lang="en-US" sz="2800" dirty="0" smtClean="0"/>
              <a:t>Employer Services – 800-773-7752</a:t>
            </a:r>
          </a:p>
        </p:txBody>
      </p:sp>
    </p:spTree>
    <p:extLst>
      <p:ext uri="{BB962C8B-B14F-4D97-AF65-F5344CB8AC3E}">
        <p14:creationId xmlns:p14="http://schemas.microsoft.com/office/powerpoint/2010/main" val="22094939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9202" y="1869160"/>
            <a:ext cx="2956610" cy="1589658"/>
          </a:xfrm>
          <a:prstGeom prst="rect">
            <a:avLst/>
          </a:prstGeom>
        </p:spPr>
      </p:pic>
      <p:sp>
        <p:nvSpPr>
          <p:cNvPr id="4" name="TextBox 3"/>
          <p:cNvSpPr txBox="1"/>
          <p:nvPr/>
        </p:nvSpPr>
        <p:spPr>
          <a:xfrm>
            <a:off x="2823503" y="3640573"/>
            <a:ext cx="9765233" cy="1077218"/>
          </a:xfrm>
          <a:prstGeom prst="rect">
            <a:avLst/>
          </a:prstGeom>
          <a:noFill/>
        </p:spPr>
        <p:txBody>
          <a:bodyPr wrap="square" rtlCol="0">
            <a:spAutoFit/>
          </a:bodyPr>
          <a:lstStyle/>
          <a:p>
            <a:pPr algn="ctr"/>
            <a:r>
              <a:rPr lang="en-US" sz="2400" i="1" dirty="0" smtClean="0">
                <a:solidFill>
                  <a:schemeClr val="accent1">
                    <a:lumMod val="50000"/>
                  </a:schemeClr>
                </a:solidFill>
                <a:latin typeface="+mj-lt"/>
              </a:rPr>
              <a:t>Serving More. Serving Better. </a:t>
            </a:r>
            <a:br>
              <a:rPr lang="en-US" sz="2400" i="1" dirty="0" smtClean="0">
                <a:solidFill>
                  <a:schemeClr val="accent1">
                    <a:lumMod val="50000"/>
                  </a:schemeClr>
                </a:solidFill>
                <a:latin typeface="+mj-lt"/>
              </a:rPr>
            </a:br>
            <a:r>
              <a:rPr lang="en-US" sz="4000" i="1" dirty="0" smtClean="0">
                <a:solidFill>
                  <a:schemeClr val="accent1">
                    <a:lumMod val="50000"/>
                  </a:schemeClr>
                </a:solidFill>
                <a:latin typeface="+mj-lt"/>
              </a:rPr>
              <a:t>Serving the Church.</a:t>
            </a:r>
            <a:endParaRPr lang="en-US" sz="4000" i="1" dirty="0">
              <a:solidFill>
                <a:schemeClr val="accent1">
                  <a:lumMod val="50000"/>
                </a:schemeClr>
              </a:solidFill>
              <a:latin typeface="+mj-lt"/>
            </a:endParaRPr>
          </a:p>
        </p:txBody>
      </p:sp>
      <p:sp>
        <p:nvSpPr>
          <p:cNvPr id="5" name="Slide Number Placeholder 4"/>
          <p:cNvSpPr>
            <a:spLocks noGrp="1"/>
          </p:cNvSpPr>
          <p:nvPr>
            <p:ph type="sldNum" sz="quarter" idx="12"/>
          </p:nvPr>
        </p:nvSpPr>
        <p:spPr/>
        <p:txBody>
          <a:bodyPr/>
          <a:lstStyle/>
          <a:p>
            <a:fld id="{86EB0E25-5D43-4147-8DD9-96A3A9504EA5}" type="slidenum">
              <a:rPr lang="en-US" smtClean="0"/>
              <a:pPr/>
              <a:t>32</a:t>
            </a:fld>
            <a:endParaRPr lang="en-US"/>
          </a:p>
        </p:txBody>
      </p:sp>
      <p:sp>
        <p:nvSpPr>
          <p:cNvPr id="6" name="Title 4"/>
          <p:cNvSpPr txBox="1">
            <a:spLocks/>
          </p:cNvSpPr>
          <p:nvPr/>
        </p:nvSpPr>
        <p:spPr>
          <a:xfrm>
            <a:off x="609600" y="274638"/>
            <a:ext cx="11582400" cy="1630362"/>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accent1">
                    <a:lumMod val="50000"/>
                  </a:schemeClr>
                </a:solidFill>
                <a:effectLst/>
                <a:uLnTx/>
                <a:uFillTx/>
                <a:latin typeface="+mj-lt"/>
                <a:ea typeface="+mj-ea"/>
                <a:cs typeface="+mj-cs"/>
              </a:rPr>
              <a:t>Time for Discussion</a:t>
            </a:r>
            <a:endParaRPr kumimoji="0" lang="en-US" sz="4400" b="0" i="0" u="none" strike="noStrike" kern="1200" cap="none" spc="0" normalizeH="0" baseline="0" noProof="0" dirty="0">
              <a:ln>
                <a:noFill/>
              </a:ln>
              <a:solidFill>
                <a:schemeClr val="accent1">
                  <a:lumMod val="50000"/>
                </a:schemeClr>
              </a:solidFill>
              <a:effectLst/>
              <a:uLnTx/>
              <a:uFillTx/>
              <a:latin typeface="+mj-lt"/>
              <a:ea typeface="+mj-ea"/>
              <a:cs typeface="+mj-cs"/>
            </a:endParaRPr>
          </a:p>
        </p:txBody>
      </p:sp>
    </p:spTree>
    <p:extLst>
      <p:ext uri="{BB962C8B-B14F-4D97-AF65-F5344CB8AC3E}">
        <p14:creationId xmlns:p14="http://schemas.microsoft.com/office/powerpoint/2010/main" val="138315777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34E473-F3BB-4632-B5C0-56CE351252DE}" type="slidenum">
              <a:rPr lang="en-US" smtClean="0"/>
              <a:pPr/>
              <a:t>4</a:t>
            </a:fld>
            <a:endParaRPr lang="en-US"/>
          </a:p>
        </p:txBody>
      </p:sp>
      <p:sp>
        <p:nvSpPr>
          <p:cNvPr id="5" name="TextBox 4"/>
          <p:cNvSpPr txBox="1"/>
          <p:nvPr/>
        </p:nvSpPr>
        <p:spPr>
          <a:xfrm>
            <a:off x="1219200" y="2217004"/>
            <a:ext cx="8534400" cy="830997"/>
          </a:xfrm>
          <a:prstGeom prst="rect">
            <a:avLst/>
          </a:prstGeom>
          <a:noFill/>
        </p:spPr>
        <p:txBody>
          <a:bodyPr wrap="square" rtlCol="0">
            <a:spAutoFit/>
          </a:bodyPr>
          <a:lstStyle/>
          <a:p>
            <a:r>
              <a:rPr lang="en-US" sz="2400" dirty="0" smtClean="0">
                <a:solidFill>
                  <a:schemeClr val="tx1">
                    <a:lumMod val="85000"/>
                    <a:lumOff val="15000"/>
                  </a:schemeClr>
                </a:solidFill>
              </a:rPr>
              <a:t>A ministry of wholeness and </a:t>
            </a:r>
            <a:br>
              <a:rPr lang="en-US" sz="2400" dirty="0" smtClean="0">
                <a:solidFill>
                  <a:schemeClr val="tx1">
                    <a:lumMod val="85000"/>
                    <a:lumOff val="15000"/>
                  </a:schemeClr>
                </a:solidFill>
              </a:rPr>
            </a:br>
            <a:r>
              <a:rPr lang="en-US" sz="2400" dirty="0" smtClean="0">
                <a:solidFill>
                  <a:schemeClr val="tx1">
                    <a:lumMod val="85000"/>
                    <a:lumOff val="15000"/>
                  </a:schemeClr>
                </a:solidFill>
              </a:rPr>
              <a:t>compassionate care …</a:t>
            </a:r>
            <a:endParaRPr lang="en-US" sz="2400" dirty="0">
              <a:solidFill>
                <a:schemeClr val="tx1">
                  <a:lumMod val="85000"/>
                  <a:lumOff val="15000"/>
                </a:schemeClr>
              </a:solidFill>
            </a:endParaRPr>
          </a:p>
        </p:txBody>
      </p:sp>
      <p:sp>
        <p:nvSpPr>
          <p:cNvPr id="6" name="TextBox 5"/>
          <p:cNvSpPr txBox="1"/>
          <p:nvPr/>
        </p:nvSpPr>
        <p:spPr>
          <a:xfrm>
            <a:off x="2438400" y="3276601"/>
            <a:ext cx="8534400" cy="830997"/>
          </a:xfrm>
          <a:prstGeom prst="rect">
            <a:avLst/>
          </a:prstGeom>
          <a:noFill/>
        </p:spPr>
        <p:txBody>
          <a:bodyPr wrap="square" rtlCol="0">
            <a:spAutoFit/>
          </a:bodyPr>
          <a:lstStyle/>
          <a:p>
            <a:pPr algn="r"/>
            <a:r>
              <a:rPr lang="en-US" sz="2400" i="1" dirty="0" smtClean="0">
                <a:solidFill>
                  <a:srgbClr val="365E76"/>
                </a:solidFill>
              </a:rPr>
              <a:t>… cares about the health </a:t>
            </a:r>
            <a:br>
              <a:rPr lang="en-US" sz="2400" i="1" dirty="0" smtClean="0">
                <a:solidFill>
                  <a:srgbClr val="365E76"/>
                </a:solidFill>
              </a:rPr>
            </a:br>
            <a:r>
              <a:rPr lang="en-US" sz="2400" i="1" dirty="0" smtClean="0">
                <a:solidFill>
                  <a:srgbClr val="365E76"/>
                </a:solidFill>
              </a:rPr>
              <a:t>of body and soul.</a:t>
            </a:r>
            <a:endParaRPr lang="en-US" sz="2400" i="1" dirty="0">
              <a:solidFill>
                <a:srgbClr val="365E76"/>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054333" y="5486400"/>
            <a:ext cx="2137668" cy="77114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0646415" y="4704587"/>
            <a:ext cx="1519939" cy="1167386"/>
          </a:xfrm>
          <a:prstGeom prst="rect">
            <a:avLst/>
          </a:prstGeom>
        </p:spPr>
      </p:pic>
    </p:spTree>
    <p:extLst>
      <p:ext uri="{BB962C8B-B14F-4D97-AF65-F5344CB8AC3E}">
        <p14:creationId xmlns:p14="http://schemas.microsoft.com/office/powerpoint/2010/main" val="306667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34E473-F3BB-4632-B5C0-56CE351252DE}" type="slidenum">
              <a:rPr lang="en-US" smtClean="0"/>
              <a:pPr/>
              <a:t>5</a:t>
            </a:fld>
            <a:endParaRPr lang="en-US"/>
          </a:p>
        </p:txBody>
      </p:sp>
      <p:sp>
        <p:nvSpPr>
          <p:cNvPr id="5" name="TextBox 4"/>
          <p:cNvSpPr txBox="1"/>
          <p:nvPr/>
        </p:nvSpPr>
        <p:spPr>
          <a:xfrm>
            <a:off x="1219200" y="1752601"/>
            <a:ext cx="8534400" cy="830997"/>
          </a:xfrm>
          <a:prstGeom prst="rect">
            <a:avLst/>
          </a:prstGeom>
          <a:noFill/>
        </p:spPr>
        <p:txBody>
          <a:bodyPr wrap="square" rtlCol="0">
            <a:spAutoFit/>
          </a:bodyPr>
          <a:lstStyle/>
          <a:p>
            <a:r>
              <a:rPr lang="en-US" sz="2400" dirty="0" smtClean="0">
                <a:solidFill>
                  <a:schemeClr val="tx1">
                    <a:lumMod val="85000"/>
                    <a:lumOff val="15000"/>
                  </a:schemeClr>
                </a:solidFill>
              </a:rPr>
              <a:t>Experience </a:t>
            </a:r>
            <a:r>
              <a:rPr lang="en-US" sz="2400" i="1" dirty="0" smtClean="0">
                <a:solidFill>
                  <a:schemeClr val="tx1">
                    <a:lumMod val="85000"/>
                    <a:lumOff val="15000"/>
                  </a:schemeClr>
                </a:solidFill>
              </a:rPr>
              <a:t>shalom</a:t>
            </a:r>
            <a:r>
              <a:rPr lang="en-US" sz="2400" dirty="0" smtClean="0">
                <a:solidFill>
                  <a:schemeClr val="tx1">
                    <a:lumMod val="85000"/>
                    <a:lumOff val="15000"/>
                  </a:schemeClr>
                </a:solidFill>
              </a:rPr>
              <a:t> – </a:t>
            </a:r>
            <a:br>
              <a:rPr lang="en-US" sz="2400" dirty="0" smtClean="0">
                <a:solidFill>
                  <a:schemeClr val="tx1">
                    <a:lumMod val="85000"/>
                    <a:lumOff val="15000"/>
                  </a:schemeClr>
                </a:solidFill>
              </a:rPr>
            </a:br>
            <a:r>
              <a:rPr lang="en-US" sz="2400" dirty="0" smtClean="0">
                <a:solidFill>
                  <a:schemeClr val="tx1">
                    <a:lumMod val="85000"/>
                    <a:lumOff val="15000"/>
                  </a:schemeClr>
                </a:solidFill>
              </a:rPr>
              <a:t>the flourishing of life …</a:t>
            </a:r>
            <a:endParaRPr lang="en-US" sz="2400" dirty="0">
              <a:solidFill>
                <a:schemeClr val="tx1">
                  <a:lumMod val="85000"/>
                  <a:lumOff val="15000"/>
                </a:schemeClr>
              </a:solidFill>
            </a:endParaRPr>
          </a:p>
        </p:txBody>
      </p:sp>
      <p:sp>
        <p:nvSpPr>
          <p:cNvPr id="6" name="TextBox 5"/>
          <p:cNvSpPr txBox="1"/>
          <p:nvPr/>
        </p:nvSpPr>
        <p:spPr>
          <a:xfrm>
            <a:off x="2438400" y="2814936"/>
            <a:ext cx="8534400" cy="461665"/>
          </a:xfrm>
          <a:prstGeom prst="rect">
            <a:avLst/>
          </a:prstGeom>
          <a:noFill/>
        </p:spPr>
        <p:txBody>
          <a:bodyPr wrap="square" rtlCol="0">
            <a:spAutoFit/>
          </a:bodyPr>
          <a:lstStyle/>
          <a:p>
            <a:pPr algn="r"/>
            <a:r>
              <a:rPr lang="en-US" sz="2400" i="1" dirty="0" smtClean="0">
                <a:solidFill>
                  <a:srgbClr val="365E76"/>
                </a:solidFill>
              </a:rPr>
              <a:t>“God saw that it was good.”</a:t>
            </a:r>
            <a:endParaRPr lang="en-US" sz="2400" i="1" dirty="0">
              <a:solidFill>
                <a:srgbClr val="365E76"/>
              </a:solidFill>
            </a:endParaRPr>
          </a:p>
        </p:txBody>
      </p:sp>
      <p:sp>
        <p:nvSpPr>
          <p:cNvPr id="7" name="TextBox 6"/>
          <p:cNvSpPr txBox="1"/>
          <p:nvPr/>
        </p:nvSpPr>
        <p:spPr>
          <a:xfrm>
            <a:off x="1219200" y="3429001"/>
            <a:ext cx="8534400" cy="830997"/>
          </a:xfrm>
          <a:prstGeom prst="rect">
            <a:avLst/>
          </a:prstGeom>
          <a:noFill/>
        </p:spPr>
        <p:txBody>
          <a:bodyPr wrap="square" rtlCol="0">
            <a:spAutoFit/>
          </a:bodyPr>
          <a:lstStyle/>
          <a:p>
            <a:r>
              <a:rPr lang="en-US" sz="2400" dirty="0" smtClean="0">
                <a:solidFill>
                  <a:schemeClr val="tx1">
                    <a:lumMod val="85000"/>
                    <a:lumOff val="15000"/>
                  </a:schemeClr>
                </a:solidFill>
              </a:rPr>
              <a:t>… through mutual care </a:t>
            </a:r>
            <a:br>
              <a:rPr lang="en-US" sz="2400" dirty="0" smtClean="0">
                <a:solidFill>
                  <a:schemeClr val="tx1">
                    <a:lumMod val="85000"/>
                    <a:lumOff val="15000"/>
                  </a:schemeClr>
                </a:solidFill>
              </a:rPr>
            </a:br>
            <a:r>
              <a:rPr lang="en-US" sz="2400" dirty="0" smtClean="0">
                <a:solidFill>
                  <a:schemeClr val="tx1">
                    <a:lumMod val="85000"/>
                    <a:lumOff val="15000"/>
                  </a:schemeClr>
                </a:solidFill>
              </a:rPr>
              <a:t>and well-being.</a:t>
            </a:r>
            <a:endParaRPr lang="en-US" sz="2400" dirty="0">
              <a:solidFill>
                <a:schemeClr val="tx1">
                  <a:lumMod val="85000"/>
                  <a:lumOff val="15000"/>
                </a:schemeClr>
              </a:solidFill>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257800"/>
            <a:ext cx="7010415" cy="975362"/>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74107"/>
            <a:ext cx="1519939" cy="1167386"/>
          </a:xfrm>
          <a:prstGeom prst="rect">
            <a:avLst/>
          </a:prstGeom>
        </p:spPr>
      </p:pic>
    </p:spTree>
    <p:extLst>
      <p:ext uri="{BB962C8B-B14F-4D97-AF65-F5344CB8AC3E}">
        <p14:creationId xmlns:p14="http://schemas.microsoft.com/office/powerpoint/2010/main" val="252999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34E473-F3BB-4632-B5C0-56CE351252DE}" type="slidenum">
              <a:rPr lang="en-US" smtClean="0"/>
              <a:pPr/>
              <a:t>6</a:t>
            </a:fld>
            <a:endParaRPr lang="en-US"/>
          </a:p>
        </p:txBody>
      </p:sp>
      <p:sp>
        <p:nvSpPr>
          <p:cNvPr id="5" name="TextBox 4"/>
          <p:cNvSpPr txBox="1"/>
          <p:nvPr/>
        </p:nvSpPr>
        <p:spPr>
          <a:xfrm>
            <a:off x="1219200" y="2064604"/>
            <a:ext cx="8534400" cy="830997"/>
          </a:xfrm>
          <a:prstGeom prst="rect">
            <a:avLst/>
          </a:prstGeom>
          <a:noFill/>
        </p:spPr>
        <p:txBody>
          <a:bodyPr wrap="square" rtlCol="0">
            <a:spAutoFit/>
          </a:bodyPr>
          <a:lstStyle/>
          <a:p>
            <a:r>
              <a:rPr lang="en-US" sz="2400" dirty="0" smtClean="0">
                <a:solidFill>
                  <a:schemeClr val="tx1">
                    <a:lumMod val="85000"/>
                    <a:lumOff val="15000"/>
                  </a:schemeClr>
                </a:solidFill>
              </a:rPr>
              <a:t>Live in caring community … </a:t>
            </a:r>
            <a:br>
              <a:rPr lang="en-US" sz="2400" dirty="0" smtClean="0">
                <a:solidFill>
                  <a:schemeClr val="tx1">
                    <a:lumMod val="85000"/>
                    <a:lumOff val="15000"/>
                  </a:schemeClr>
                </a:solidFill>
              </a:rPr>
            </a:br>
            <a:r>
              <a:rPr lang="en-US" sz="2400" dirty="0" smtClean="0">
                <a:solidFill>
                  <a:schemeClr val="tx1">
                    <a:lumMod val="85000"/>
                    <a:lumOff val="15000"/>
                  </a:schemeClr>
                </a:solidFill>
              </a:rPr>
              <a:t>in all that we are, have, and do …</a:t>
            </a:r>
            <a:endParaRPr lang="en-US" sz="2400" dirty="0">
              <a:solidFill>
                <a:schemeClr val="tx1">
                  <a:lumMod val="85000"/>
                  <a:lumOff val="15000"/>
                </a:schemeClr>
              </a:solidFill>
            </a:endParaRPr>
          </a:p>
        </p:txBody>
      </p:sp>
      <p:sp>
        <p:nvSpPr>
          <p:cNvPr id="6" name="TextBox 5"/>
          <p:cNvSpPr txBox="1"/>
          <p:nvPr/>
        </p:nvSpPr>
        <p:spPr>
          <a:xfrm>
            <a:off x="2438400" y="3207604"/>
            <a:ext cx="8534400" cy="830997"/>
          </a:xfrm>
          <a:prstGeom prst="rect">
            <a:avLst/>
          </a:prstGeom>
          <a:noFill/>
        </p:spPr>
        <p:txBody>
          <a:bodyPr wrap="square" rtlCol="0">
            <a:spAutoFit/>
          </a:bodyPr>
          <a:lstStyle/>
          <a:p>
            <a:pPr algn="r"/>
            <a:r>
              <a:rPr lang="en-US" sz="2400" i="1" dirty="0" smtClean="0">
                <a:solidFill>
                  <a:srgbClr val="365E76"/>
                </a:solidFill>
              </a:rPr>
              <a:t>The Holy Spirit gathers the Church </a:t>
            </a:r>
            <a:br>
              <a:rPr lang="en-US" sz="2400" i="1" dirty="0" smtClean="0">
                <a:solidFill>
                  <a:srgbClr val="365E76"/>
                </a:solidFill>
              </a:rPr>
            </a:br>
            <a:r>
              <a:rPr lang="en-US" sz="2400" i="1" dirty="0" smtClean="0">
                <a:solidFill>
                  <a:srgbClr val="365E76"/>
                </a:solidFill>
              </a:rPr>
              <a:t>and shapes its life.</a:t>
            </a:r>
            <a:endParaRPr lang="en-US" sz="2400" i="1" dirty="0">
              <a:solidFill>
                <a:srgbClr val="365E76"/>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096749" y="5084062"/>
            <a:ext cx="9095251" cy="1088138"/>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0624713" y="4500369"/>
            <a:ext cx="1519939" cy="1167386"/>
          </a:xfrm>
          <a:prstGeom prst="rect">
            <a:avLst/>
          </a:prstGeom>
        </p:spPr>
      </p:pic>
    </p:spTree>
    <p:extLst>
      <p:ext uri="{BB962C8B-B14F-4D97-AF65-F5344CB8AC3E}">
        <p14:creationId xmlns:p14="http://schemas.microsoft.com/office/powerpoint/2010/main" val="248935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34E473-F3BB-4632-B5C0-56CE351252DE}" type="slidenum">
              <a:rPr lang="en-US" smtClean="0"/>
              <a:pPr/>
              <a:t>7</a:t>
            </a:fld>
            <a:endParaRPr lang="en-US"/>
          </a:p>
        </p:txBody>
      </p:sp>
      <p:sp>
        <p:nvSpPr>
          <p:cNvPr id="5" name="TextBox 4"/>
          <p:cNvSpPr txBox="1"/>
          <p:nvPr/>
        </p:nvSpPr>
        <p:spPr>
          <a:xfrm>
            <a:off x="1219200" y="1447800"/>
            <a:ext cx="8534400" cy="830997"/>
          </a:xfrm>
          <a:prstGeom prst="rect">
            <a:avLst/>
          </a:prstGeom>
          <a:noFill/>
        </p:spPr>
        <p:txBody>
          <a:bodyPr wrap="square" rtlCol="0">
            <a:spAutoFit/>
          </a:bodyPr>
          <a:lstStyle/>
          <a:p>
            <a:r>
              <a:rPr lang="en-US" sz="2400" dirty="0" smtClean="0">
                <a:solidFill>
                  <a:schemeClr val="tx1">
                    <a:lumMod val="85000"/>
                    <a:lumOff val="15000"/>
                  </a:schemeClr>
                </a:solidFill>
              </a:rPr>
              <a:t>The Church has affirmed just compensation</a:t>
            </a:r>
            <a:br>
              <a:rPr lang="en-US" sz="2400" dirty="0" smtClean="0">
                <a:solidFill>
                  <a:schemeClr val="tx1">
                    <a:lumMod val="85000"/>
                    <a:lumOff val="15000"/>
                  </a:schemeClr>
                </a:solidFill>
              </a:rPr>
            </a:br>
            <a:r>
              <a:rPr lang="en-US" sz="2400" dirty="0" smtClean="0">
                <a:solidFill>
                  <a:schemeClr val="tx1">
                    <a:lumMod val="85000"/>
                    <a:lumOff val="15000"/>
                  </a:schemeClr>
                </a:solidFill>
              </a:rPr>
              <a:t>for its servants …</a:t>
            </a:r>
          </a:p>
        </p:txBody>
      </p:sp>
      <p:sp>
        <p:nvSpPr>
          <p:cNvPr id="6" name="TextBox 5"/>
          <p:cNvSpPr txBox="1"/>
          <p:nvPr/>
        </p:nvSpPr>
        <p:spPr>
          <a:xfrm>
            <a:off x="2438400" y="2814936"/>
            <a:ext cx="8534400" cy="461665"/>
          </a:xfrm>
          <a:prstGeom prst="rect">
            <a:avLst/>
          </a:prstGeom>
          <a:noFill/>
        </p:spPr>
        <p:txBody>
          <a:bodyPr wrap="square" rtlCol="0">
            <a:spAutoFit/>
          </a:bodyPr>
          <a:lstStyle/>
          <a:p>
            <a:pPr algn="r"/>
            <a:r>
              <a:rPr lang="en-US" sz="2400" i="1" dirty="0" smtClean="0">
                <a:solidFill>
                  <a:srgbClr val="365E76"/>
                </a:solidFill>
              </a:rPr>
              <a:t>“… maintain justice, and do what is right.”</a:t>
            </a:r>
            <a:endParaRPr lang="en-US" sz="2400" i="1" dirty="0">
              <a:solidFill>
                <a:srgbClr val="365E76"/>
              </a:solidFill>
            </a:endParaRPr>
          </a:p>
        </p:txBody>
      </p:sp>
      <p:sp>
        <p:nvSpPr>
          <p:cNvPr id="7" name="TextBox 6"/>
          <p:cNvSpPr txBox="1"/>
          <p:nvPr/>
        </p:nvSpPr>
        <p:spPr>
          <a:xfrm>
            <a:off x="1219200" y="3741003"/>
            <a:ext cx="8839200" cy="830997"/>
          </a:xfrm>
          <a:prstGeom prst="rect">
            <a:avLst/>
          </a:prstGeom>
          <a:noFill/>
        </p:spPr>
        <p:txBody>
          <a:bodyPr wrap="square" rtlCol="0">
            <a:spAutoFit/>
          </a:bodyPr>
          <a:lstStyle/>
          <a:p>
            <a:r>
              <a:rPr lang="en-US" sz="2400" dirty="0" smtClean="0">
                <a:solidFill>
                  <a:schemeClr val="tx1">
                    <a:lumMod val="85000"/>
                    <a:lumOff val="15000"/>
                  </a:schemeClr>
                </a:solidFill>
              </a:rPr>
              <a:t>… including salary, benefits, vacation, and</a:t>
            </a:r>
            <a:br>
              <a:rPr lang="en-US" sz="2400" dirty="0" smtClean="0">
                <a:solidFill>
                  <a:schemeClr val="tx1">
                    <a:lumMod val="85000"/>
                    <a:lumOff val="15000"/>
                  </a:schemeClr>
                </a:solidFill>
              </a:rPr>
            </a:br>
            <a:r>
              <a:rPr lang="en-US" sz="2400" dirty="0" smtClean="0">
                <a:solidFill>
                  <a:schemeClr val="tx1">
                    <a:lumMod val="85000"/>
                    <a:lumOff val="15000"/>
                  </a:schemeClr>
                </a:solidFill>
              </a:rPr>
              <a:t>opportunities for spiritual growth and renewal.</a:t>
            </a:r>
            <a:endParaRPr lang="en-US" sz="2400" dirty="0">
              <a:solidFill>
                <a:schemeClr val="tx1">
                  <a:lumMod val="85000"/>
                  <a:lumOff val="1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084062"/>
            <a:ext cx="9095251" cy="1088138"/>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 y="5334000"/>
            <a:ext cx="2137668" cy="771146"/>
          </a:xfrm>
          <a:prstGeom prst="rect">
            <a:avLst/>
          </a:prstGeom>
        </p:spPr>
      </p:pic>
    </p:spTree>
    <p:extLst>
      <p:ext uri="{BB962C8B-B14F-4D97-AF65-F5344CB8AC3E}">
        <p14:creationId xmlns:p14="http://schemas.microsoft.com/office/powerpoint/2010/main" val="360752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34E473-F3BB-4632-B5C0-56CE351252DE}" type="slidenum">
              <a:rPr lang="en-US" smtClean="0"/>
              <a:pPr/>
              <a:t>8</a:t>
            </a:fld>
            <a:endParaRPr lang="en-US"/>
          </a:p>
        </p:txBody>
      </p:sp>
      <p:sp>
        <p:nvSpPr>
          <p:cNvPr id="5" name="TextBox 4"/>
          <p:cNvSpPr txBox="1"/>
          <p:nvPr/>
        </p:nvSpPr>
        <p:spPr>
          <a:xfrm>
            <a:off x="1219200" y="1923872"/>
            <a:ext cx="8534400" cy="830997"/>
          </a:xfrm>
          <a:prstGeom prst="rect">
            <a:avLst/>
          </a:prstGeom>
          <a:noFill/>
        </p:spPr>
        <p:txBody>
          <a:bodyPr wrap="square" rtlCol="0">
            <a:spAutoFit/>
          </a:bodyPr>
          <a:lstStyle/>
          <a:p>
            <a:r>
              <a:rPr lang="en-US" sz="2400" dirty="0" smtClean="0">
                <a:solidFill>
                  <a:schemeClr val="tx1">
                    <a:lumMod val="85000"/>
                    <a:lumOff val="15000"/>
                  </a:schemeClr>
                </a:solidFill>
              </a:rPr>
              <a:t>We call people to varied forms of ministry</a:t>
            </a:r>
            <a:br>
              <a:rPr lang="en-US" sz="2400" dirty="0" smtClean="0">
                <a:solidFill>
                  <a:schemeClr val="tx1">
                    <a:lumMod val="85000"/>
                    <a:lumOff val="15000"/>
                  </a:schemeClr>
                </a:solidFill>
              </a:rPr>
            </a:br>
            <a:r>
              <a:rPr lang="en-US" sz="2400" dirty="0" smtClean="0">
                <a:solidFill>
                  <a:schemeClr val="tx1">
                    <a:lumMod val="85000"/>
                    <a:lumOff val="15000"/>
                  </a:schemeClr>
                </a:solidFill>
              </a:rPr>
              <a:t>and covenant to support them.</a:t>
            </a:r>
            <a:endParaRPr lang="en-US" sz="2400" dirty="0">
              <a:solidFill>
                <a:schemeClr val="tx1">
                  <a:lumMod val="85000"/>
                  <a:lumOff val="15000"/>
                </a:schemeClr>
              </a:solidFill>
            </a:endParaRPr>
          </a:p>
        </p:txBody>
      </p:sp>
      <p:sp>
        <p:nvSpPr>
          <p:cNvPr id="6" name="TextBox 5"/>
          <p:cNvSpPr txBox="1"/>
          <p:nvPr/>
        </p:nvSpPr>
        <p:spPr>
          <a:xfrm>
            <a:off x="2438400" y="3066872"/>
            <a:ext cx="8534400" cy="1200329"/>
          </a:xfrm>
          <a:prstGeom prst="rect">
            <a:avLst/>
          </a:prstGeom>
          <a:noFill/>
        </p:spPr>
        <p:txBody>
          <a:bodyPr wrap="square" rtlCol="0">
            <a:spAutoFit/>
          </a:bodyPr>
          <a:lstStyle/>
          <a:p>
            <a:pPr algn="r"/>
            <a:r>
              <a:rPr lang="en-US" sz="2400" i="1" dirty="0" smtClean="0">
                <a:solidFill>
                  <a:srgbClr val="365E76"/>
                </a:solidFill>
              </a:rPr>
              <a:t>“As the body of Christ, we demonstrate</a:t>
            </a:r>
            <a:br>
              <a:rPr lang="en-US" sz="2400" i="1" dirty="0" smtClean="0">
                <a:solidFill>
                  <a:srgbClr val="365E76"/>
                </a:solidFill>
              </a:rPr>
            </a:br>
            <a:r>
              <a:rPr lang="en-US" sz="2400" i="1" dirty="0" smtClean="0">
                <a:solidFill>
                  <a:srgbClr val="365E76"/>
                </a:solidFill>
              </a:rPr>
              <a:t>abundant life to the world as a </a:t>
            </a:r>
            <a:br>
              <a:rPr lang="en-US" sz="2400" i="1" dirty="0" smtClean="0">
                <a:solidFill>
                  <a:srgbClr val="365E76"/>
                </a:solidFill>
              </a:rPr>
            </a:br>
            <a:r>
              <a:rPr lang="en-US" sz="2400" i="1" dirty="0" smtClean="0">
                <a:solidFill>
                  <a:srgbClr val="365E76"/>
                </a:solidFill>
              </a:rPr>
              <a:t>community of faith, hope, love, and witness.”</a:t>
            </a:r>
            <a:endParaRPr lang="en-US" sz="2400" i="1" dirty="0">
              <a:solidFill>
                <a:srgbClr val="365E76"/>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566400" y="4501895"/>
            <a:ext cx="1519939" cy="1167386"/>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0054333" y="5385816"/>
            <a:ext cx="2137668" cy="771146"/>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5181586" y="5181600"/>
            <a:ext cx="7010415" cy="975362"/>
          </a:xfrm>
          <a:prstGeom prst="rect">
            <a:avLst/>
          </a:prstGeom>
        </p:spPr>
      </p:pic>
    </p:spTree>
    <p:extLst>
      <p:ext uri="{BB962C8B-B14F-4D97-AF65-F5344CB8AC3E}">
        <p14:creationId xmlns:p14="http://schemas.microsoft.com/office/powerpoint/2010/main" val="2313876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34E473-F3BB-4632-B5C0-56CE351252DE}" type="slidenum">
              <a:rPr lang="en-US" smtClean="0"/>
              <a:pPr/>
              <a:t>9</a:t>
            </a:fld>
            <a:endParaRPr lang="en-US"/>
          </a:p>
        </p:txBody>
      </p:sp>
      <p:sp>
        <p:nvSpPr>
          <p:cNvPr id="5" name="TextBox 4"/>
          <p:cNvSpPr txBox="1"/>
          <p:nvPr/>
        </p:nvSpPr>
        <p:spPr>
          <a:xfrm>
            <a:off x="1219200" y="1600201"/>
            <a:ext cx="8534400" cy="830997"/>
          </a:xfrm>
          <a:prstGeom prst="rect">
            <a:avLst/>
          </a:prstGeom>
          <a:noFill/>
        </p:spPr>
        <p:txBody>
          <a:bodyPr wrap="square" rtlCol="0">
            <a:spAutoFit/>
          </a:bodyPr>
          <a:lstStyle/>
          <a:p>
            <a:r>
              <a:rPr lang="en-US" sz="2400" dirty="0" smtClean="0">
                <a:solidFill>
                  <a:schemeClr val="tx1">
                    <a:lumMod val="85000"/>
                    <a:lumOff val="15000"/>
                  </a:schemeClr>
                </a:solidFill>
              </a:rPr>
              <a:t>For the Church, benefits for employees</a:t>
            </a:r>
            <a:br>
              <a:rPr lang="en-US" sz="2400" dirty="0" smtClean="0">
                <a:solidFill>
                  <a:schemeClr val="tx1">
                    <a:lumMod val="85000"/>
                    <a:lumOff val="15000"/>
                  </a:schemeClr>
                </a:solidFill>
              </a:rPr>
            </a:br>
            <a:r>
              <a:rPr lang="en-US" sz="2400" dirty="0" smtClean="0">
                <a:solidFill>
                  <a:schemeClr val="tx1">
                    <a:lumMod val="85000"/>
                    <a:lumOff val="15000"/>
                  </a:schemeClr>
                </a:solidFill>
              </a:rPr>
              <a:t>is holy work.</a:t>
            </a:r>
            <a:endParaRPr lang="en-US" sz="2400" dirty="0">
              <a:solidFill>
                <a:schemeClr val="tx1">
                  <a:lumMod val="85000"/>
                  <a:lumOff val="15000"/>
                </a:schemeClr>
              </a:solidFill>
            </a:endParaRPr>
          </a:p>
        </p:txBody>
      </p:sp>
      <p:sp>
        <p:nvSpPr>
          <p:cNvPr id="6" name="TextBox 5"/>
          <p:cNvSpPr txBox="1"/>
          <p:nvPr/>
        </p:nvSpPr>
        <p:spPr>
          <a:xfrm>
            <a:off x="2438400" y="2819400"/>
            <a:ext cx="8534400" cy="1938992"/>
          </a:xfrm>
          <a:prstGeom prst="rect">
            <a:avLst/>
          </a:prstGeom>
          <a:noFill/>
        </p:spPr>
        <p:txBody>
          <a:bodyPr wrap="square" rtlCol="0">
            <a:spAutoFit/>
          </a:bodyPr>
          <a:lstStyle/>
          <a:p>
            <a:pPr algn="r"/>
            <a:r>
              <a:rPr lang="en-US" sz="2400" i="1" dirty="0" smtClean="0">
                <a:solidFill>
                  <a:srgbClr val="365E76"/>
                </a:solidFill>
              </a:rPr>
              <a:t>“In the beginning was the Word, </a:t>
            </a:r>
            <a:br>
              <a:rPr lang="en-US" sz="2400" i="1" dirty="0" smtClean="0">
                <a:solidFill>
                  <a:srgbClr val="365E76"/>
                </a:solidFill>
              </a:rPr>
            </a:br>
            <a:r>
              <a:rPr lang="en-US" sz="2400" i="1" dirty="0" smtClean="0">
                <a:solidFill>
                  <a:srgbClr val="365E76"/>
                </a:solidFill>
              </a:rPr>
              <a:t>and the Word was with God, </a:t>
            </a:r>
            <a:br>
              <a:rPr lang="en-US" sz="2400" i="1" dirty="0" smtClean="0">
                <a:solidFill>
                  <a:srgbClr val="365E76"/>
                </a:solidFill>
              </a:rPr>
            </a:br>
            <a:r>
              <a:rPr lang="en-US" sz="2400" i="1" dirty="0" smtClean="0">
                <a:solidFill>
                  <a:srgbClr val="365E76"/>
                </a:solidFill>
              </a:rPr>
              <a:t>and the Word was God.</a:t>
            </a:r>
            <a:br>
              <a:rPr lang="en-US" sz="2400" i="1" dirty="0" smtClean="0">
                <a:solidFill>
                  <a:srgbClr val="365E76"/>
                </a:solidFill>
              </a:rPr>
            </a:br>
            <a:r>
              <a:rPr lang="en-US" sz="2400" i="1" dirty="0" smtClean="0">
                <a:solidFill>
                  <a:srgbClr val="365E76"/>
                </a:solidFill>
              </a:rPr>
              <a:t>He was in the beginning with God.</a:t>
            </a:r>
            <a:br>
              <a:rPr lang="en-US" sz="2400" i="1" dirty="0" smtClean="0">
                <a:solidFill>
                  <a:srgbClr val="365E76"/>
                </a:solidFill>
              </a:rPr>
            </a:br>
            <a:r>
              <a:rPr lang="en-US" sz="2400" i="1" dirty="0" smtClean="0">
                <a:solidFill>
                  <a:srgbClr val="365E76"/>
                </a:solidFill>
              </a:rPr>
              <a:t>All things came into being through him.”</a:t>
            </a:r>
            <a:endParaRPr lang="en-US" sz="2400" i="1" dirty="0">
              <a:solidFill>
                <a:srgbClr val="365E76"/>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5562600"/>
            <a:ext cx="2137668" cy="771146"/>
          </a:xfrm>
          <a:prstGeom prst="rect">
            <a:avLst/>
          </a:prstGeom>
        </p:spPr>
      </p:pic>
    </p:spTree>
    <p:extLst>
      <p:ext uri="{BB962C8B-B14F-4D97-AF65-F5344CB8AC3E}">
        <p14:creationId xmlns:p14="http://schemas.microsoft.com/office/powerpoint/2010/main" val="405547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Let’s Finish Strong for Call to Health in 2016!&amp;quot;&quot;/&gt;&lt;property id=&quot;20307&quot; value=&quot;256&quot;/&gt;&lt;/object&gt;&lt;object type=&quot;3&quot; unique_id=&quot;10005&quot;&gt;&lt;property id=&quot;20148&quot; value=&quot;5&quot;/&gt;&lt;property id=&quot;20300&quot; value=&quot;Slide 8 - &amp;quot;Annual Enrollment for the 2017 Benefits Plan&amp;quot;&quot;/&gt;&lt;property id=&quot;20307&quot; value=&quot;257&quot;/&gt;&lt;/object&gt;&lt;object type=&quot;3&quot; unique_id=&quot;10034&quot;&gt;&lt;property id=&quot;20148&quot; value=&quot;5&quot;/&gt;&lt;property id=&quot;20300&quot; value=&quot;Slide 10 - &amp;quot;What’s New for Annual Enrollment?&amp;quot;&quot;/&gt;&lt;property id=&quot;20307&quot; value=&quot;258&quot;/&gt;&lt;/object&gt;&lt;object type=&quot;3&quot; unique_id=&quot;12866&quot;&gt;&lt;property id=&quot;20148&quot; value=&quot;5&quot;/&gt;&lt;property id=&quot;20300&quot; value=&quot;Slide 9 - &amp;quot;When Is Annual Enrollment?&amp;quot;&quot;/&gt;&lt;property id=&quot;20307&quot; value=&quot;259&quot;/&gt;&lt;/object&gt;&lt;object type=&quot;3&quot; unique_id=&quot;12915&quot;&gt;&lt;property id=&quot;20148&quot; value=&quot;5&quot;/&gt;&lt;property id=&quot;20300&quot; value=&quot;Slide 11&quot;/&gt;&lt;property id=&quot;20307&quot; value=&quot;261&quot;/&gt;&lt;/object&gt;&lt;object type=&quot;3&quot; unique_id=&quot;12916&quot;&gt;&lt;property id=&quot;20148&quot; value=&quot;5&quot;/&gt;&lt;property id=&quot;20300&quot; value=&quot;Slide 12&quot;/&gt;&lt;property id=&quot;20307&quot; value=&quot;262&quot;/&gt;&lt;/object&gt;&lt;object type=&quot;3&quot; unique_id=&quot;12917&quot;&gt;&lt;property id=&quot;20148&quot; value=&quot;5&quot;/&gt;&lt;property id=&quot;20300&quot; value=&quot;Slide 13&quot;/&gt;&lt;property id=&quot;20307&quot; value=&quot;263&quot;/&gt;&lt;/object&gt;&lt;object type=&quot;3&quot; unique_id=&quot;12963&quot;&gt;&lt;property id=&quot;20148&quot; value=&quot;5&quot;/&gt;&lt;property id=&quot;20300&quot; value=&quot;Slide 14&quot;/&gt;&lt;property id=&quot;20307&quot; value=&quot;264&quot;/&gt;&lt;/object&gt;&lt;object type=&quot;3&quot; unique_id=&quot;12994&quot;&gt;&lt;property id=&quot;20148&quot; value=&quot;5&quot;/&gt;&lt;property id=&quot;20300&quot; value=&quot;Slide 15&quot;/&gt;&lt;property id=&quot;20307&quot; value=&quot;265&quot;/&gt;&lt;/object&gt;&lt;object type=&quot;3&quot; unique_id=&quot;13050&quot;&gt;&lt;property id=&quot;20148&quot; value=&quot;5&quot;/&gt;&lt;property id=&quot;20300&quot; value=&quot;Slide 16&quot;/&gt;&lt;property id=&quot;20307&quot; value=&quot;266&quot;/&gt;&lt;/object&gt;&lt;object type=&quot;3&quot; unique_id=&quot;13087&quot;&gt;&lt;property id=&quot;20148&quot; value=&quot;5&quot;/&gt;&lt;property id=&quot;20300&quot; value=&quot;Slide 17&quot;/&gt;&lt;property id=&quot;20307&quot; value=&quot;267&quot;/&gt;&lt;/object&gt;&lt;object type=&quot;3&quot; unique_id=&quot;13127&quot;&gt;&lt;property id=&quot;20148&quot; value=&quot;5&quot;/&gt;&lt;property id=&quot;20300&quot; value=&quot;Slide 18&quot;/&gt;&lt;property id=&quot;20307&quot; value=&quot;268&quot;/&gt;&lt;/object&gt;&lt;object type=&quot;3&quot; unique_id=&quot;13254&quot;&gt;&lt;property id=&quot;20148&quot; value=&quot;5&quot;/&gt;&lt;property id=&quot;20300&quot; value=&quot;Slide 20 - &amp;quot;2017 Medical Rates for Board Employees&amp;quot;&quot;/&gt;&lt;property id=&quot;20307&quot; value=&quot;269&quot;/&gt;&lt;/object&gt;&lt;object type=&quot;3&quot; unique_id=&quot;13388&quot;&gt;&lt;property id=&quot;20148&quot; value=&quot;5&quot;/&gt;&lt;property id=&quot;20300&quot; value=&quot;Slide 4 - &amp;quot;You Can Do This!&amp;quot;&quot;/&gt;&lt;property id=&quot;20307&quot; value=&quot;270&quot;/&gt;&lt;/object&gt;&lt;object type=&quot;3&quot; unique_id=&quot;13389&quot;&gt;&lt;property id=&quot;20148&quot; value=&quot;5&quot;/&gt;&lt;property id=&quot;20300&quot; value=&quot;Slide 5 - &amp;quot;Make A Plan Today&amp;quot;&quot;/&gt;&lt;property id=&quot;20307&quot; value=&quot;271&quot;/&gt;&lt;/object&gt;&lt;object type=&quot;3&quot; unique_id=&quot;13390&quot;&gt;&lt;property id=&quot;20148&quot; value=&quot;5&quot;/&gt;&lt;property id=&quot;20300&quot; value=&quot;Slide 6 - &amp;quot;Calltohealth.org&amp;quot;&quot;/&gt;&lt;property id=&quot;20307&quot; value=&quot;272&quot;/&gt;&lt;/object&gt;&lt;object type=&quot;3&quot; unique_id=&quot;13445&quot;&gt;&lt;property id=&quot;20148&quot; value=&quot;5&quot;/&gt;&lt;property id=&quot;20300&quot; value=&quot;Slide 3 - &amp;quot;How Are We Doing?&amp;quot;&quot;/&gt;&lt;property id=&quot;20307&quot; value=&quot;273&quot;/&gt;&lt;/object&gt;&lt;object type=&quot;3&quot; unique_id=&quot;13560&quot;&gt;&lt;property id=&quot;20148&quot; value=&quot;5&quot;/&gt;&lt;property id=&quot;20300&quot; value=&quot;Slide 19 - &amp;quot;What Do You Need To Do?&amp;quot;&quot;/&gt;&lt;property id=&quot;20307&quot; value=&quot;275&quot;/&gt;&lt;/object&gt;&lt;object type=&quot;3&quot; unique_id=&quot;13561&quot;&gt;&lt;property id=&quot;20148&quot; value=&quot;5&quot;/&gt;&lt;property id=&quot;20300&quot; value=&quot;Slide 21 - &amp;quot;Additional Benefits-Related Items&amp;quot;&quot;/&gt;&lt;property id=&quot;20307&quot; value=&quot;276&quot;/&gt;&lt;/object&gt;&lt;object type=&quot;3&quot; unique_id=&quot;13646&quot;&gt;&lt;property id=&quot;20148&quot; value=&quot;5&quot;/&gt;&lt;property id=&quot;20300&quot; value=&quot;Slide 2 - &amp;quot;Be Whole, Be Well&amp;quot;&quot;/&gt;&lt;property id=&quot;20307&quot; value=&quot;278&quot;/&gt;&lt;/object&gt;&lt;object type=&quot;3&quot; unique_id=&quot;13647&quot;&gt;&lt;property id=&quot;20148&quot; value=&quot;5&quot;/&gt;&lt;property id=&quot;20300&quot; value=&quot;Slide 7 - &amp;quot;… And One More Thing&amp;quot;&quot;/&gt;&lt;property id=&quot;20307&quot; value=&quot;277&quot;/&gt;&lt;/object&gt;&lt;/object&gt;&lt;/object&gt;&lt;/database&gt;"/>
  <p:tag name="SECTOMILLISECCONVERTED" val="1"/>
</p:tagLst>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New-BOD-InternalMtngs-BlueRedBoxes">
  <a:themeElements>
    <a:clrScheme name="BOD-Interal_ConcourseCustom">
      <a:dk1>
        <a:sysClr val="windowText" lastClr="000000"/>
      </a:dk1>
      <a:lt1>
        <a:sysClr val="window" lastClr="FFFFFF"/>
      </a:lt1>
      <a:dk2>
        <a:srgbClr val="464646"/>
      </a:dk2>
      <a:lt2>
        <a:srgbClr val="DEF5FA"/>
      </a:lt2>
      <a:accent1>
        <a:srgbClr val="39639D"/>
      </a:accent1>
      <a:accent2>
        <a:srgbClr val="DA1F28"/>
      </a:accent2>
      <a:accent3>
        <a:srgbClr val="EB641B"/>
      </a:accent3>
      <a:accent4>
        <a:srgbClr val="2DA2BF"/>
      </a:accent4>
      <a:accent5>
        <a:srgbClr val="474B78"/>
      </a:accent5>
      <a:accent6>
        <a:srgbClr val="7D3C4A"/>
      </a:accent6>
      <a:hlink>
        <a:srgbClr val="0070C0"/>
      </a:hlink>
      <a:folHlink>
        <a:srgbClr val="FF811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1_New-BOD-InternalMtngs">
  <a:themeElements>
    <a:clrScheme name="BOD-Interal_ConcourseCustom">
      <a:dk1>
        <a:sysClr val="windowText" lastClr="000000"/>
      </a:dk1>
      <a:lt1>
        <a:sysClr val="window" lastClr="FFFFFF"/>
      </a:lt1>
      <a:dk2>
        <a:srgbClr val="464646"/>
      </a:dk2>
      <a:lt2>
        <a:srgbClr val="DEF5FA"/>
      </a:lt2>
      <a:accent1>
        <a:srgbClr val="39639D"/>
      </a:accent1>
      <a:accent2>
        <a:srgbClr val="DA1F28"/>
      </a:accent2>
      <a:accent3>
        <a:srgbClr val="EB641B"/>
      </a:accent3>
      <a:accent4>
        <a:srgbClr val="2DA2BF"/>
      </a:accent4>
      <a:accent5>
        <a:srgbClr val="474B78"/>
      </a:accent5>
      <a:accent6>
        <a:srgbClr val="7D3C4A"/>
      </a:accent6>
      <a:hlink>
        <a:srgbClr val="0070C0"/>
      </a:hlink>
      <a:folHlink>
        <a:srgbClr val="FF811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1CC5662799A541879002CBDB25D7D1" ma:contentTypeVersion="0" ma:contentTypeDescription="Create a new document." ma:contentTypeScope="" ma:versionID="142d33894d32117a5ad1b27769bd927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EEFE16-C68A-49C1-BF62-80EB66A42F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F3AA8C6-6ED0-43A6-9500-7961CE70320E}">
  <ds:schemaRefs>
    <ds:schemaRef ds:uri="http://purl.org/dc/elements/1.1/"/>
    <ds:schemaRef ds:uri="http://purl.org/dc/dcmitype/"/>
    <ds:schemaRef ds:uri="http://purl.org/dc/terms/"/>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35CACD91-8D17-4657-BF76-923215E2A2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red and blue template with new logo 16 by 9 ratio</Template>
  <TotalTime>850</TotalTime>
  <Words>2831</Words>
  <Application>Microsoft Office PowerPoint</Application>
  <PresentationFormat>Custom</PresentationFormat>
  <Paragraphs>519</Paragraphs>
  <Slides>32</Slides>
  <Notes>30</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Custom Design</vt:lpstr>
      <vt:lpstr>New-BOD-InternalMtngs-BlueRedBoxes</vt:lpstr>
      <vt:lpstr>1_New-BOD-InternalMtngs</vt:lpstr>
      <vt:lpstr>Mid Council Financial Network and the Board of Pensions</vt:lpstr>
      <vt:lpstr>Regional Representatives becoming  Church Consultants</vt:lpstr>
      <vt:lpstr>Theology of Benefits</vt:lpstr>
      <vt:lpstr>PowerPoint Presentation</vt:lpstr>
      <vt:lpstr>PowerPoint Presentation</vt:lpstr>
      <vt:lpstr>PowerPoint Presentation</vt:lpstr>
      <vt:lpstr>PowerPoint Presentation</vt:lpstr>
      <vt:lpstr>PowerPoint Presentation</vt:lpstr>
      <vt:lpstr>PowerPoint Presentation</vt:lpstr>
      <vt:lpstr>Call to Wholeness</vt:lpstr>
      <vt:lpstr>The Plan</vt:lpstr>
      <vt:lpstr>The Plan</vt:lpstr>
      <vt:lpstr>A Focus on Other Teaching Elders</vt:lpstr>
      <vt:lpstr>A Focus on Other Teaching Elders</vt:lpstr>
      <vt:lpstr>A Focus on Other Teaching Elders</vt:lpstr>
      <vt:lpstr>A Focus on Other Teaching Elders</vt:lpstr>
      <vt:lpstr>A Focus on Other Teaching Elders</vt:lpstr>
      <vt:lpstr>New for 2017</vt:lpstr>
      <vt:lpstr>PowerPoint Presentation</vt:lpstr>
      <vt:lpstr>Medical Coverage</vt:lpstr>
      <vt:lpstr>Medical Network</vt:lpstr>
      <vt:lpstr>PPO Medical Network</vt:lpstr>
      <vt:lpstr>Medical Plan Basics</vt:lpstr>
      <vt:lpstr>PPO and EPO Coverage Basics*</vt:lpstr>
      <vt:lpstr>2017 PPO Medical Deductible and Maximum</vt:lpstr>
      <vt:lpstr>2017 EPO Medical Deductible and Maximum</vt:lpstr>
      <vt:lpstr>Comprehensive Preventive Care</vt:lpstr>
      <vt:lpstr>PowerPoint Presentation</vt:lpstr>
      <vt:lpstr>Prescription Benefits</vt:lpstr>
      <vt:lpstr>PowerPoint Presentation</vt:lpstr>
      <vt:lpstr>Need Further Help?</vt:lpstr>
      <vt:lpstr>PowerPoint Presentation</vt:lpstr>
    </vt:vector>
  </TitlesOfParts>
  <Company>Board of Pensions PCUSA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to Health</dc:title>
  <dc:creator>Monn, Nadine</dc:creator>
  <cp:lastModifiedBy>Diane Dulaney</cp:lastModifiedBy>
  <cp:revision>175</cp:revision>
  <cp:lastPrinted>2016-11-01T21:08:15Z</cp:lastPrinted>
  <dcterms:created xsi:type="dcterms:W3CDTF">2016-09-14T15:10:57Z</dcterms:created>
  <dcterms:modified xsi:type="dcterms:W3CDTF">2016-12-02T17:42:48Z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0x0101009F1CC5662799A541879002CBDB25D7D1</vt:lpwstr>
  </property>
</Properties>
</file>