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92" r:id="rId4"/>
    <p:sldId id="305" r:id="rId5"/>
    <p:sldId id="262" r:id="rId6"/>
    <p:sldId id="268" r:id="rId7"/>
    <p:sldId id="269" r:id="rId8"/>
    <p:sldId id="291" r:id="rId9"/>
    <p:sldId id="309" r:id="rId10"/>
    <p:sldId id="270" r:id="rId11"/>
    <p:sldId id="271" r:id="rId12"/>
    <p:sldId id="275" r:id="rId13"/>
    <p:sldId id="276" r:id="rId14"/>
    <p:sldId id="277" r:id="rId15"/>
    <p:sldId id="272" r:id="rId16"/>
    <p:sldId id="273" r:id="rId17"/>
    <p:sldId id="274" r:id="rId18"/>
    <p:sldId id="293" r:id="rId19"/>
    <p:sldId id="310" r:id="rId20"/>
    <p:sldId id="278" r:id="rId21"/>
    <p:sldId id="279" r:id="rId22"/>
    <p:sldId id="280" r:id="rId23"/>
    <p:sldId id="281" r:id="rId24"/>
    <p:sldId id="296" r:id="rId25"/>
    <p:sldId id="294" r:id="rId26"/>
    <p:sldId id="311" r:id="rId27"/>
    <p:sldId id="304" r:id="rId28"/>
    <p:sldId id="300" r:id="rId29"/>
    <p:sldId id="312" r:id="rId30"/>
    <p:sldId id="299" r:id="rId31"/>
    <p:sldId id="315" r:id="rId32"/>
    <p:sldId id="297" r:id="rId33"/>
    <p:sldId id="301" r:id="rId34"/>
    <p:sldId id="298" r:id="rId35"/>
    <p:sldId id="313" r:id="rId36"/>
    <p:sldId id="284" r:id="rId37"/>
    <p:sldId id="287" r:id="rId38"/>
    <p:sldId id="285" r:id="rId39"/>
    <p:sldId id="314" r:id="rId40"/>
    <p:sldId id="286" r:id="rId41"/>
    <p:sldId id="295" r:id="rId42"/>
    <p:sldId id="25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A9E0"/>
    <a:srgbClr val="FFFFFF"/>
    <a:srgbClr val="FECB6E"/>
    <a:srgbClr val="FC0D1B"/>
    <a:srgbClr val="B7AADE"/>
    <a:srgbClr val="78CA7C"/>
    <a:srgbClr val="75CB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868"/>
    <p:restoredTop sz="94640"/>
  </p:normalViewPr>
  <p:slideViewPr>
    <p:cSldViewPr snapToGrid="0" snapToObjects="1">
      <p:cViewPr varScale="1">
        <p:scale>
          <a:sx n="115" d="100"/>
          <a:sy n="115" d="100"/>
        </p:scale>
        <p:origin x="232"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B810-1BBA-9B48-BEA1-09F1A8967E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56171E-EEE7-BA44-B710-36B404C88F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1CF262-F9EE-7242-B248-B80EEDAD8258}"/>
              </a:ext>
            </a:extLst>
          </p:cNvPr>
          <p:cNvSpPr>
            <a:spLocks noGrp="1"/>
          </p:cNvSpPr>
          <p:nvPr>
            <p:ph type="dt" sz="half" idx="10"/>
          </p:nvPr>
        </p:nvSpPr>
        <p:spPr/>
        <p:txBody>
          <a:bodyPr/>
          <a:lstStyle/>
          <a:p>
            <a:fld id="{573765B2-1D22-CB4B-B9F2-17379C1C59B9}" type="datetimeFigureOut">
              <a:rPr lang="en-US" smtClean="0"/>
              <a:t>3/29/23</a:t>
            </a:fld>
            <a:endParaRPr lang="en-US"/>
          </a:p>
        </p:txBody>
      </p:sp>
      <p:sp>
        <p:nvSpPr>
          <p:cNvPr id="5" name="Footer Placeholder 4">
            <a:extLst>
              <a:ext uri="{FF2B5EF4-FFF2-40B4-BE49-F238E27FC236}">
                <a16:creationId xmlns:a16="http://schemas.microsoft.com/office/drawing/2014/main" id="{56046CBB-9351-7641-9F70-99D3D97C55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5B60AD-34A2-794A-82A5-5964373DFD01}"/>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837256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F5639-1522-9144-8825-15D98DE9BD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410956-2E7D-B540-8C49-C4C695E01D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A90FDA-60BE-7D4A-9EFB-25ABEDF2F78A}"/>
              </a:ext>
            </a:extLst>
          </p:cNvPr>
          <p:cNvSpPr>
            <a:spLocks noGrp="1"/>
          </p:cNvSpPr>
          <p:nvPr>
            <p:ph type="dt" sz="half" idx="10"/>
          </p:nvPr>
        </p:nvSpPr>
        <p:spPr/>
        <p:txBody>
          <a:bodyPr/>
          <a:lstStyle/>
          <a:p>
            <a:fld id="{573765B2-1D22-CB4B-B9F2-17379C1C59B9}" type="datetimeFigureOut">
              <a:rPr lang="en-US" smtClean="0"/>
              <a:t>3/29/23</a:t>
            </a:fld>
            <a:endParaRPr lang="en-US"/>
          </a:p>
        </p:txBody>
      </p:sp>
      <p:sp>
        <p:nvSpPr>
          <p:cNvPr id="5" name="Footer Placeholder 4">
            <a:extLst>
              <a:ext uri="{FF2B5EF4-FFF2-40B4-BE49-F238E27FC236}">
                <a16:creationId xmlns:a16="http://schemas.microsoft.com/office/drawing/2014/main" id="{A3DBCFCB-B7EC-C64F-A757-13C5151642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44A47-C73E-354C-8A12-18A6CD360131}"/>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1795270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68BA46-7B4E-4D4C-8F0D-362F4BEBD2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1A075-CD1A-F041-9939-F092CBFE97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F89C30-21E1-424D-9BB9-8F441C002468}"/>
              </a:ext>
            </a:extLst>
          </p:cNvPr>
          <p:cNvSpPr>
            <a:spLocks noGrp="1"/>
          </p:cNvSpPr>
          <p:nvPr>
            <p:ph type="dt" sz="half" idx="10"/>
          </p:nvPr>
        </p:nvSpPr>
        <p:spPr/>
        <p:txBody>
          <a:bodyPr/>
          <a:lstStyle/>
          <a:p>
            <a:fld id="{573765B2-1D22-CB4B-B9F2-17379C1C59B9}" type="datetimeFigureOut">
              <a:rPr lang="en-US" smtClean="0"/>
              <a:t>3/29/23</a:t>
            </a:fld>
            <a:endParaRPr lang="en-US"/>
          </a:p>
        </p:txBody>
      </p:sp>
      <p:sp>
        <p:nvSpPr>
          <p:cNvPr id="5" name="Footer Placeholder 4">
            <a:extLst>
              <a:ext uri="{FF2B5EF4-FFF2-40B4-BE49-F238E27FC236}">
                <a16:creationId xmlns:a16="http://schemas.microsoft.com/office/drawing/2014/main" id="{972DA8A0-7F2E-664D-BF90-EC37940ED4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283843-C5CA-7C4A-95BF-A73366A9D6A7}"/>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177360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D0210-59DE-DA42-A591-871B1976B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6C4F73-D919-9C45-B9BB-373DBA13CB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AD1-788A-954A-B660-C39419B64F49}"/>
              </a:ext>
            </a:extLst>
          </p:cNvPr>
          <p:cNvSpPr>
            <a:spLocks noGrp="1"/>
          </p:cNvSpPr>
          <p:nvPr>
            <p:ph type="dt" sz="half" idx="10"/>
          </p:nvPr>
        </p:nvSpPr>
        <p:spPr/>
        <p:txBody>
          <a:bodyPr/>
          <a:lstStyle/>
          <a:p>
            <a:fld id="{573765B2-1D22-CB4B-B9F2-17379C1C59B9}" type="datetimeFigureOut">
              <a:rPr lang="en-US" smtClean="0"/>
              <a:t>3/29/23</a:t>
            </a:fld>
            <a:endParaRPr lang="en-US"/>
          </a:p>
        </p:txBody>
      </p:sp>
      <p:sp>
        <p:nvSpPr>
          <p:cNvPr id="5" name="Footer Placeholder 4">
            <a:extLst>
              <a:ext uri="{FF2B5EF4-FFF2-40B4-BE49-F238E27FC236}">
                <a16:creationId xmlns:a16="http://schemas.microsoft.com/office/drawing/2014/main" id="{02811BA4-9D82-BB47-8CBD-280DC7D80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39E5AB-3FA6-0746-BFCB-D3105516F818}"/>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2117849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80367-56F2-894E-B299-AD8AE608BB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64E566-AA22-7B41-B2CF-1E98175769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94C6A1-4E17-3F49-8F7D-895D3663CBED}"/>
              </a:ext>
            </a:extLst>
          </p:cNvPr>
          <p:cNvSpPr>
            <a:spLocks noGrp="1"/>
          </p:cNvSpPr>
          <p:nvPr>
            <p:ph type="dt" sz="half" idx="10"/>
          </p:nvPr>
        </p:nvSpPr>
        <p:spPr/>
        <p:txBody>
          <a:bodyPr/>
          <a:lstStyle/>
          <a:p>
            <a:fld id="{573765B2-1D22-CB4B-B9F2-17379C1C59B9}" type="datetimeFigureOut">
              <a:rPr lang="en-US" smtClean="0"/>
              <a:t>3/29/23</a:t>
            </a:fld>
            <a:endParaRPr lang="en-US"/>
          </a:p>
        </p:txBody>
      </p:sp>
      <p:sp>
        <p:nvSpPr>
          <p:cNvPr id="5" name="Footer Placeholder 4">
            <a:extLst>
              <a:ext uri="{FF2B5EF4-FFF2-40B4-BE49-F238E27FC236}">
                <a16:creationId xmlns:a16="http://schemas.microsoft.com/office/drawing/2014/main" id="{E3A9D732-CAD8-E749-84E3-EC89ED30D7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A7C5C0-4964-994E-8642-4D844B12571A}"/>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65399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AEAAD-9126-BE45-896F-48EEA2AABE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27C312-000C-DC4F-B1E1-E47BD574B2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04FB16-AF02-FC44-A83D-274366E144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09CDFB-6A9F-7341-8C34-69793871BFDC}"/>
              </a:ext>
            </a:extLst>
          </p:cNvPr>
          <p:cNvSpPr>
            <a:spLocks noGrp="1"/>
          </p:cNvSpPr>
          <p:nvPr>
            <p:ph type="dt" sz="half" idx="10"/>
          </p:nvPr>
        </p:nvSpPr>
        <p:spPr/>
        <p:txBody>
          <a:bodyPr/>
          <a:lstStyle/>
          <a:p>
            <a:fld id="{573765B2-1D22-CB4B-B9F2-17379C1C59B9}" type="datetimeFigureOut">
              <a:rPr lang="en-US" smtClean="0"/>
              <a:t>3/29/23</a:t>
            </a:fld>
            <a:endParaRPr lang="en-US"/>
          </a:p>
        </p:txBody>
      </p:sp>
      <p:sp>
        <p:nvSpPr>
          <p:cNvPr id="6" name="Footer Placeholder 5">
            <a:extLst>
              <a:ext uri="{FF2B5EF4-FFF2-40B4-BE49-F238E27FC236}">
                <a16:creationId xmlns:a16="http://schemas.microsoft.com/office/drawing/2014/main" id="{BB2B548A-2B3D-354E-89FA-3D1D89B446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7288B9-AD77-B143-B251-AB3B09484031}"/>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1399281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AB35C-F031-DA4A-BC73-22377D8272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442C75-B9BE-C94A-B8CD-7398352566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0E8ED5-C8E5-7145-BCEB-EAA45D2B9B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066D5C-6968-7D47-A0DC-3AC7332F2E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86E212-870F-514E-95A0-EFFFABDDEB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7BC6B1-4977-CF4D-8171-C97648FE2AFA}"/>
              </a:ext>
            </a:extLst>
          </p:cNvPr>
          <p:cNvSpPr>
            <a:spLocks noGrp="1"/>
          </p:cNvSpPr>
          <p:nvPr>
            <p:ph type="dt" sz="half" idx="10"/>
          </p:nvPr>
        </p:nvSpPr>
        <p:spPr/>
        <p:txBody>
          <a:bodyPr/>
          <a:lstStyle/>
          <a:p>
            <a:fld id="{573765B2-1D22-CB4B-B9F2-17379C1C59B9}" type="datetimeFigureOut">
              <a:rPr lang="en-US" smtClean="0"/>
              <a:t>3/29/23</a:t>
            </a:fld>
            <a:endParaRPr lang="en-US"/>
          </a:p>
        </p:txBody>
      </p:sp>
      <p:sp>
        <p:nvSpPr>
          <p:cNvPr id="8" name="Footer Placeholder 7">
            <a:extLst>
              <a:ext uri="{FF2B5EF4-FFF2-40B4-BE49-F238E27FC236}">
                <a16:creationId xmlns:a16="http://schemas.microsoft.com/office/drawing/2014/main" id="{98FF8AA4-3A52-3E42-A639-17FF9A6E67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9E9A94-2BA9-6446-87DB-D9AE0106C96F}"/>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338219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8A168-0EEF-FB47-8D85-45BBD03EEC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D0C138-F615-E141-B1EA-648BA089E3B4}"/>
              </a:ext>
            </a:extLst>
          </p:cNvPr>
          <p:cNvSpPr>
            <a:spLocks noGrp="1"/>
          </p:cNvSpPr>
          <p:nvPr>
            <p:ph type="dt" sz="half" idx="10"/>
          </p:nvPr>
        </p:nvSpPr>
        <p:spPr/>
        <p:txBody>
          <a:bodyPr/>
          <a:lstStyle/>
          <a:p>
            <a:fld id="{573765B2-1D22-CB4B-B9F2-17379C1C59B9}" type="datetimeFigureOut">
              <a:rPr lang="en-US" smtClean="0"/>
              <a:t>3/29/23</a:t>
            </a:fld>
            <a:endParaRPr lang="en-US"/>
          </a:p>
        </p:txBody>
      </p:sp>
      <p:sp>
        <p:nvSpPr>
          <p:cNvPr id="4" name="Footer Placeholder 3">
            <a:extLst>
              <a:ext uri="{FF2B5EF4-FFF2-40B4-BE49-F238E27FC236}">
                <a16:creationId xmlns:a16="http://schemas.microsoft.com/office/drawing/2014/main" id="{1B07225E-D584-994B-B2F6-75E2685776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A4BA45-4FFB-A446-8175-1DD1315B6940}"/>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194656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D3D16F-AD27-754C-893A-2AC286EB8063}"/>
              </a:ext>
            </a:extLst>
          </p:cNvPr>
          <p:cNvSpPr>
            <a:spLocks noGrp="1"/>
          </p:cNvSpPr>
          <p:nvPr>
            <p:ph type="dt" sz="half" idx="10"/>
          </p:nvPr>
        </p:nvSpPr>
        <p:spPr/>
        <p:txBody>
          <a:bodyPr/>
          <a:lstStyle/>
          <a:p>
            <a:fld id="{573765B2-1D22-CB4B-B9F2-17379C1C59B9}" type="datetimeFigureOut">
              <a:rPr lang="en-US" smtClean="0"/>
              <a:t>3/29/23</a:t>
            </a:fld>
            <a:endParaRPr lang="en-US"/>
          </a:p>
        </p:txBody>
      </p:sp>
      <p:sp>
        <p:nvSpPr>
          <p:cNvPr id="3" name="Footer Placeholder 2">
            <a:extLst>
              <a:ext uri="{FF2B5EF4-FFF2-40B4-BE49-F238E27FC236}">
                <a16:creationId xmlns:a16="http://schemas.microsoft.com/office/drawing/2014/main" id="{B0416056-6D9C-EF47-9ACC-0AE91F5FE2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01E91-6654-D047-A814-07D17A319292}"/>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554410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5768-0EEC-3645-BA24-A9F086218F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CE691F-4A50-564F-90DF-F1CB1F21F2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D1EF15-37A5-064F-BA62-33526197B2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B4A0E-72B3-1D4E-90AC-6F6681638922}"/>
              </a:ext>
            </a:extLst>
          </p:cNvPr>
          <p:cNvSpPr>
            <a:spLocks noGrp="1"/>
          </p:cNvSpPr>
          <p:nvPr>
            <p:ph type="dt" sz="half" idx="10"/>
          </p:nvPr>
        </p:nvSpPr>
        <p:spPr/>
        <p:txBody>
          <a:bodyPr/>
          <a:lstStyle/>
          <a:p>
            <a:fld id="{573765B2-1D22-CB4B-B9F2-17379C1C59B9}" type="datetimeFigureOut">
              <a:rPr lang="en-US" smtClean="0"/>
              <a:t>3/29/23</a:t>
            </a:fld>
            <a:endParaRPr lang="en-US"/>
          </a:p>
        </p:txBody>
      </p:sp>
      <p:sp>
        <p:nvSpPr>
          <p:cNvPr id="6" name="Footer Placeholder 5">
            <a:extLst>
              <a:ext uri="{FF2B5EF4-FFF2-40B4-BE49-F238E27FC236}">
                <a16:creationId xmlns:a16="http://schemas.microsoft.com/office/drawing/2014/main" id="{EA37A9EE-AC84-4C47-831B-A812CBDC18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9BC05D-D53E-B44B-913B-48CA610741E2}"/>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934289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53FE1-5640-AF40-B18C-E33A6F11D7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E10816-0E43-8B47-ABE2-038DA96480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3C6245-2F04-1944-8024-A4E674ABA9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B8211C-45AF-0745-BA7C-83E00FD004AB}"/>
              </a:ext>
            </a:extLst>
          </p:cNvPr>
          <p:cNvSpPr>
            <a:spLocks noGrp="1"/>
          </p:cNvSpPr>
          <p:nvPr>
            <p:ph type="dt" sz="half" idx="10"/>
          </p:nvPr>
        </p:nvSpPr>
        <p:spPr/>
        <p:txBody>
          <a:bodyPr/>
          <a:lstStyle/>
          <a:p>
            <a:fld id="{573765B2-1D22-CB4B-B9F2-17379C1C59B9}" type="datetimeFigureOut">
              <a:rPr lang="en-US" smtClean="0"/>
              <a:t>3/29/23</a:t>
            </a:fld>
            <a:endParaRPr lang="en-US"/>
          </a:p>
        </p:txBody>
      </p:sp>
      <p:sp>
        <p:nvSpPr>
          <p:cNvPr id="6" name="Footer Placeholder 5">
            <a:extLst>
              <a:ext uri="{FF2B5EF4-FFF2-40B4-BE49-F238E27FC236}">
                <a16:creationId xmlns:a16="http://schemas.microsoft.com/office/drawing/2014/main" id="{1A36F40E-04A8-DF41-916C-10712E657E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A1AB35-F6D5-8149-A711-5D834DC25BE3}"/>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391726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78D69F-F624-3642-BB70-CC2EF7C005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334CE4-23E8-C44F-A878-CAE34CB96D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146C34-6759-0446-B850-6B17857827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3765B2-1D22-CB4B-B9F2-17379C1C59B9}" type="datetimeFigureOut">
              <a:rPr lang="en-US" smtClean="0"/>
              <a:t>3/29/23</a:t>
            </a:fld>
            <a:endParaRPr lang="en-US"/>
          </a:p>
        </p:txBody>
      </p:sp>
      <p:sp>
        <p:nvSpPr>
          <p:cNvPr id="5" name="Footer Placeholder 4">
            <a:extLst>
              <a:ext uri="{FF2B5EF4-FFF2-40B4-BE49-F238E27FC236}">
                <a16:creationId xmlns:a16="http://schemas.microsoft.com/office/drawing/2014/main" id="{D0DB5CC5-5230-4C42-8241-BBD5FDE60C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FD0A90-3095-594E-A205-D4B304A0B1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E5BAD-9882-DC42-918A-BEE2A6602693}" type="slidenum">
              <a:rPr lang="en-US" smtClean="0"/>
              <a:t>‹#›</a:t>
            </a:fld>
            <a:endParaRPr lang="en-US"/>
          </a:p>
        </p:txBody>
      </p:sp>
    </p:spTree>
    <p:extLst>
      <p:ext uri="{BB962C8B-B14F-4D97-AF65-F5344CB8AC3E}">
        <p14:creationId xmlns:p14="http://schemas.microsoft.com/office/powerpoint/2010/main" val="88628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542B08BF-2155-5B4F-AFFA-322C0596717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03272" y="682835"/>
            <a:ext cx="4193069" cy="1763682"/>
          </a:xfrm>
          <a:prstGeom prst="rect">
            <a:avLst/>
          </a:prstGeom>
        </p:spPr>
      </p:pic>
      <p:sp>
        <p:nvSpPr>
          <p:cNvPr id="2" name="Title 1">
            <a:extLst>
              <a:ext uri="{FF2B5EF4-FFF2-40B4-BE49-F238E27FC236}">
                <a16:creationId xmlns:a16="http://schemas.microsoft.com/office/drawing/2014/main" id="{B1F3731F-8D16-6940-81AF-7741CF983D4D}"/>
              </a:ext>
            </a:extLst>
          </p:cNvPr>
          <p:cNvSpPr>
            <a:spLocks noGrp="1"/>
          </p:cNvSpPr>
          <p:nvPr>
            <p:ph type="ctrTitle"/>
          </p:nvPr>
        </p:nvSpPr>
        <p:spPr>
          <a:xfrm>
            <a:off x="5403271" y="1992180"/>
            <a:ext cx="6162195" cy="2358147"/>
          </a:xfrm>
        </p:spPr>
        <p:txBody>
          <a:bodyPr anchor="b">
            <a:normAutofit/>
          </a:bodyPr>
          <a:lstStyle/>
          <a:p>
            <a:r>
              <a:rPr lang="en-US" sz="4000" dirty="0">
                <a:latin typeface="Optima" panose="02000503060000020004" pitchFamily="2" charset="0"/>
              </a:rPr>
              <a:t>The PC(USA) Constitution </a:t>
            </a:r>
            <a:br>
              <a:rPr lang="en-US" sz="4000" dirty="0">
                <a:latin typeface="Optima" panose="02000503060000020004" pitchFamily="2" charset="0"/>
              </a:rPr>
            </a:br>
            <a:r>
              <a:rPr lang="en-US" sz="4000" dirty="0">
                <a:latin typeface="Optima" panose="02000503060000020004" pitchFamily="2" charset="0"/>
              </a:rPr>
              <a:t>on Building </a:t>
            </a:r>
            <a:br>
              <a:rPr lang="en-US" sz="4000" dirty="0">
                <a:latin typeface="Optima" panose="02000503060000020004" pitchFamily="2" charset="0"/>
              </a:rPr>
            </a:br>
            <a:r>
              <a:rPr lang="en-US" sz="4000" dirty="0">
                <a:latin typeface="Optima" panose="02000503060000020004" pitchFamily="2" charset="0"/>
              </a:rPr>
              <a:t>Congregational Vitality</a:t>
            </a:r>
          </a:p>
        </p:txBody>
      </p:sp>
      <p:sp>
        <p:nvSpPr>
          <p:cNvPr id="3" name="Subtitle 2">
            <a:extLst>
              <a:ext uri="{FF2B5EF4-FFF2-40B4-BE49-F238E27FC236}">
                <a16:creationId xmlns:a16="http://schemas.microsoft.com/office/drawing/2014/main" id="{12D4F367-DB06-C049-A083-648DCEBAD84E}"/>
              </a:ext>
            </a:extLst>
          </p:cNvPr>
          <p:cNvSpPr>
            <a:spLocks noGrp="1"/>
          </p:cNvSpPr>
          <p:nvPr>
            <p:ph type="subTitle" idx="1"/>
          </p:nvPr>
        </p:nvSpPr>
        <p:spPr>
          <a:xfrm>
            <a:off x="5403272" y="4865820"/>
            <a:ext cx="6162193" cy="1309344"/>
          </a:xfrm>
        </p:spPr>
        <p:txBody>
          <a:bodyPr anchor="b"/>
          <a:lstStyle/>
          <a:p>
            <a:r>
              <a:rPr lang="en-US" sz="2800" dirty="0">
                <a:latin typeface="Palatino" pitchFamily="2" charset="77"/>
                <a:ea typeface="Palatino" pitchFamily="2" charset="77"/>
              </a:rPr>
              <a:t>Office of Theology and Worship</a:t>
            </a:r>
            <a:br>
              <a:rPr lang="en-US" sz="2800" dirty="0">
                <a:latin typeface="Palatino" pitchFamily="2" charset="77"/>
                <a:ea typeface="Palatino" pitchFamily="2" charset="77"/>
              </a:rPr>
            </a:br>
            <a:r>
              <a:rPr lang="en-US" sz="2800" dirty="0">
                <a:latin typeface="Palatino" pitchFamily="2" charset="77"/>
                <a:ea typeface="Palatino" pitchFamily="2" charset="77"/>
              </a:rPr>
              <a:t>Presbyterian Church (U.S.A.)</a:t>
            </a:r>
          </a:p>
          <a:p>
            <a:r>
              <a:rPr lang="en-US" sz="2000" dirty="0">
                <a:solidFill>
                  <a:schemeClr val="bg1"/>
                </a:solidFill>
                <a:latin typeface="Palatino" pitchFamily="2" charset="77"/>
                <a:ea typeface="Palatino" pitchFamily="2" charset="77"/>
              </a:rPr>
              <a:t>Name of Presenter</a:t>
            </a:r>
          </a:p>
        </p:txBody>
      </p:sp>
      <p:pic>
        <p:nvPicPr>
          <p:cNvPr id="9" name="Picture 8" descr="A picture containing window, building, painted, painting&#10;&#10;Description automatically generated">
            <a:extLst>
              <a:ext uri="{FF2B5EF4-FFF2-40B4-BE49-F238E27FC236}">
                <a16:creationId xmlns:a16="http://schemas.microsoft.com/office/drawing/2014/main" id="{0E718535-E63D-2945-A17B-CBC0644CDF53}"/>
              </a:ext>
            </a:extLst>
          </p:cNvPr>
          <p:cNvPicPr>
            <a:picLocks noChangeAspect="1"/>
          </p:cNvPicPr>
          <p:nvPr/>
        </p:nvPicPr>
        <p:blipFill>
          <a:blip r:embed="rId3"/>
          <a:stretch>
            <a:fillRect/>
          </a:stretch>
        </p:blipFill>
        <p:spPr>
          <a:xfrm>
            <a:off x="626534" y="682835"/>
            <a:ext cx="4193070" cy="5492330"/>
          </a:xfrm>
          <a:prstGeom prst="rect">
            <a:avLst/>
          </a:prstGeom>
        </p:spPr>
      </p:pic>
      <p:cxnSp>
        <p:nvCxnSpPr>
          <p:cNvPr id="13" name="Straight Connector 12">
            <a:extLst>
              <a:ext uri="{FF2B5EF4-FFF2-40B4-BE49-F238E27FC236}">
                <a16:creationId xmlns:a16="http://schemas.microsoft.com/office/drawing/2014/main" id="{7F99FA19-4B6E-644B-B7BC-7E4EEFB478F6}"/>
              </a:ext>
            </a:extLst>
          </p:cNvPr>
          <p:cNvCxnSpPr>
            <a:cxnSpLocks/>
          </p:cNvCxnSpPr>
          <p:nvPr/>
        </p:nvCxnSpPr>
        <p:spPr>
          <a:xfrm>
            <a:off x="5638800" y="4613564"/>
            <a:ext cx="55556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9283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8842513" cy="4351338"/>
          </a:xfrm>
        </p:spPr>
        <p:txBody>
          <a:bodyPr>
            <a:noAutofit/>
          </a:bodyPr>
          <a:lstStyle/>
          <a:p>
            <a:pPr marL="0" indent="0">
              <a:buNone/>
            </a:pPr>
            <a:r>
              <a:rPr lang="en-US" dirty="0">
                <a:latin typeface="Palatino" pitchFamily="2" charset="77"/>
                <a:ea typeface="Palatino" pitchFamily="2" charset="77"/>
              </a:rPr>
              <a:t>We believe</a:t>
            </a:r>
          </a:p>
          <a:p>
            <a:pPr marL="0" indent="0">
              <a:buNone/>
            </a:pPr>
            <a:r>
              <a:rPr lang="en-US" dirty="0">
                <a:latin typeface="Palatino" pitchFamily="2" charset="77"/>
                <a:ea typeface="Palatino" pitchFamily="2" charset="77"/>
              </a:rPr>
              <a:t>• that Christ’s work of reconciliation is made manifest in the church as the community of believers who have been reconciled with God and with one another;</a:t>
            </a:r>
          </a:p>
          <a:p>
            <a:pPr marL="0" lvl="0" indent="0">
              <a:buNone/>
            </a:pPr>
            <a:r>
              <a:rPr lang="en-US" dirty="0">
                <a:latin typeface="Palatino" pitchFamily="2" charset="77"/>
                <a:ea typeface="Palatino" pitchFamily="2" charset="77"/>
              </a:rPr>
              <a:t>• that unity is, therefore, both a gift and an obligation for the church of Jesus Christ; that through the working of God’s Spirit it is a binding force, yet simultaneously a reality which must be earnestly pursued and sought: one which the people of God must continually be built up to attain;</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791705"/>
            <a:ext cx="3471974" cy="400110"/>
          </a:xfrm>
          <a:prstGeom prst="rect">
            <a:avLst/>
          </a:prstGeom>
          <a:noFill/>
        </p:spPr>
        <p:txBody>
          <a:bodyPr wrap="square" rtlCol="0">
            <a:spAutoFit/>
          </a:bodyPr>
          <a:lstStyle/>
          <a:p>
            <a:pPr algn="r"/>
            <a:r>
              <a:rPr lang="en-US" sz="1000" dirty="0">
                <a:latin typeface="Palatino" pitchFamily="2" charset="77"/>
                <a:ea typeface="Palatino" pitchFamily="2" charset="77"/>
              </a:rPr>
              <a:t>John Lennon Wall, Prague,</a:t>
            </a:r>
          </a:p>
          <a:p>
            <a:pPr algn="r"/>
            <a:r>
              <a:rPr lang="en-US" sz="1000" dirty="0">
                <a:latin typeface="Palatino" pitchFamily="2" charset="77"/>
                <a:ea typeface="Palatino" pitchFamily="2" charset="77"/>
              </a:rPr>
              <a:t>Czech Republic, 2009 </a:t>
            </a:r>
          </a:p>
        </p:txBody>
      </p:sp>
      <p:pic>
        <p:nvPicPr>
          <p:cNvPr id="5" name="Picture 4" descr="A picture containing text, graffiti, colorful, painted&#10;&#10;Description automatically generated">
            <a:extLst>
              <a:ext uri="{FF2B5EF4-FFF2-40B4-BE49-F238E27FC236}">
                <a16:creationId xmlns:a16="http://schemas.microsoft.com/office/drawing/2014/main" id="{14948075-A08C-2347-A496-232C36D907B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680712" y="1964662"/>
            <a:ext cx="1673088" cy="3827043"/>
          </a:xfrm>
          <a:prstGeom prst="rect">
            <a:avLst/>
          </a:prstGeom>
        </p:spPr>
      </p:pic>
    </p:spTree>
    <p:extLst>
      <p:ext uri="{BB962C8B-B14F-4D97-AF65-F5344CB8AC3E}">
        <p14:creationId xmlns:p14="http://schemas.microsoft.com/office/powerpoint/2010/main" val="2725836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269967" cy="4351338"/>
          </a:xfrm>
        </p:spPr>
        <p:txBody>
          <a:bodyPr>
            <a:noAutofit/>
          </a:bodyPr>
          <a:lstStyle/>
          <a:p>
            <a:pPr marL="0" indent="0">
              <a:buNone/>
            </a:pPr>
            <a:r>
              <a:rPr lang="en-US" dirty="0">
                <a:latin typeface="Palatino" pitchFamily="2" charset="77"/>
                <a:ea typeface="Palatino" pitchFamily="2" charset="77"/>
              </a:rPr>
              <a:t>[We believe]</a:t>
            </a:r>
          </a:p>
          <a:p>
            <a:pPr marL="0" indent="0">
              <a:buNone/>
            </a:pPr>
            <a:r>
              <a:rPr lang="en-US" dirty="0">
                <a:latin typeface="Palatino" pitchFamily="2" charset="77"/>
                <a:ea typeface="Palatino" pitchFamily="2" charset="77"/>
              </a:rPr>
              <a:t>• that this unity must become visible so that the world may believe that separation, enmity and hatred between people and groups is sin which Christ has already conquered, and accordingly that anything which threatens this unity may have no place in the church and must be resisted;</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“Chinese Martyrs,” Orthodox Icon, ca. 1900</a:t>
            </a:r>
          </a:p>
        </p:txBody>
      </p:sp>
      <p:pic>
        <p:nvPicPr>
          <p:cNvPr id="5" name="Picture 4" descr="A group of people posing for a photo&#10;&#10;Description automatically generated with medium confidence">
            <a:extLst>
              <a:ext uri="{FF2B5EF4-FFF2-40B4-BE49-F238E27FC236}">
                <a16:creationId xmlns:a16="http://schemas.microsoft.com/office/drawing/2014/main" id="{9AE7DB4E-EA49-E74E-B547-2C6A6719AF43}"/>
              </a:ext>
            </a:extLst>
          </p:cNvPr>
          <p:cNvPicPr>
            <a:picLocks noChangeAspect="1"/>
          </p:cNvPicPr>
          <p:nvPr/>
        </p:nvPicPr>
        <p:blipFill>
          <a:blip r:embed="rId2"/>
          <a:stretch>
            <a:fillRect/>
          </a:stretch>
        </p:blipFill>
        <p:spPr>
          <a:xfrm>
            <a:off x="7645952" y="1825625"/>
            <a:ext cx="3707848" cy="4105117"/>
          </a:xfrm>
          <a:prstGeom prst="rect">
            <a:avLst/>
          </a:prstGeom>
        </p:spPr>
      </p:pic>
    </p:spTree>
    <p:extLst>
      <p:ext uri="{BB962C8B-B14F-4D97-AF65-F5344CB8AC3E}">
        <p14:creationId xmlns:p14="http://schemas.microsoft.com/office/powerpoint/2010/main" val="203003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7667446" cy="4351338"/>
          </a:xfrm>
        </p:spPr>
        <p:txBody>
          <a:bodyPr>
            <a:noAutofit/>
          </a:bodyPr>
          <a:lstStyle/>
          <a:p>
            <a:pPr marL="177800" indent="0">
              <a:buNone/>
            </a:pPr>
            <a:r>
              <a:rPr lang="en-US" dirty="0">
                <a:latin typeface="Palatino" pitchFamily="2" charset="77"/>
                <a:ea typeface="Palatino" pitchFamily="2" charset="77"/>
              </a:rPr>
              <a:t>• that this unity of the people of God must be manifested and be active in a variety of ways:</a:t>
            </a:r>
          </a:p>
          <a:p>
            <a:pPr marL="177800" indent="0">
              <a:buNone/>
            </a:pPr>
            <a:r>
              <a:rPr lang="en-US" dirty="0">
                <a:latin typeface="Palatino" pitchFamily="2" charset="77"/>
                <a:ea typeface="Palatino" pitchFamily="2" charset="77"/>
              </a:rPr>
              <a:t>° in that we love one another;</a:t>
            </a:r>
          </a:p>
          <a:p>
            <a:pPr marL="177800" indent="0">
              <a:buNone/>
            </a:pPr>
            <a:r>
              <a:rPr lang="en-US" dirty="0">
                <a:latin typeface="Palatino" pitchFamily="2" charset="77"/>
                <a:ea typeface="Palatino" pitchFamily="2" charset="77"/>
              </a:rPr>
              <a:t>° that we experience, practice and pursue community with one another;</a:t>
            </a:r>
          </a:p>
          <a:p>
            <a:pPr marL="177800" indent="0">
              <a:buNone/>
            </a:pPr>
            <a:r>
              <a:rPr lang="en-US" dirty="0">
                <a:latin typeface="Palatino" pitchFamily="2" charset="77"/>
                <a:ea typeface="Palatino" pitchFamily="2" charset="77"/>
              </a:rPr>
              <a:t>° that we are obligated to give ourselves willingly and joyfully to be of benefit and blessing to one another;</a:t>
            </a:r>
          </a:p>
          <a:p>
            <a:pPr marL="177800" indent="0">
              <a:buNone/>
            </a:pPr>
            <a:r>
              <a:rPr lang="en-US" dirty="0">
                <a:latin typeface="Palatino" pitchFamily="2" charset="77"/>
                <a:ea typeface="Palatino" pitchFamily="2" charset="77"/>
              </a:rPr>
              <a:t>° that we share one faith, have one calling, </a:t>
            </a:r>
            <a:br>
              <a:rPr lang="en-US" dirty="0">
                <a:latin typeface="Palatino" pitchFamily="2" charset="77"/>
                <a:ea typeface="Palatino" pitchFamily="2" charset="77"/>
              </a:rPr>
            </a:br>
            <a:r>
              <a:rPr lang="en-US" dirty="0">
                <a:latin typeface="Palatino" pitchFamily="2" charset="77"/>
                <a:ea typeface="Palatino" pitchFamily="2" charset="77"/>
              </a:rPr>
              <a:t>are of one soul and one mind;</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“Pentecost,” </a:t>
            </a:r>
            <a:r>
              <a:rPr lang="en-US" sz="1000" dirty="0" err="1">
                <a:latin typeface="Palatino" pitchFamily="2" charset="77"/>
                <a:ea typeface="Palatino" pitchFamily="2" charset="77"/>
              </a:rPr>
              <a:t>Bontoc</a:t>
            </a:r>
            <a:r>
              <a:rPr lang="en-US" sz="1000" dirty="0">
                <a:latin typeface="Palatino" pitchFamily="2" charset="77"/>
                <a:ea typeface="Palatino" pitchFamily="2" charset="77"/>
              </a:rPr>
              <a:t>, Philippines, 1980 </a:t>
            </a:r>
          </a:p>
        </p:txBody>
      </p:sp>
      <p:pic>
        <p:nvPicPr>
          <p:cNvPr id="5" name="Picture 4" descr="A picture containing text, painting, several&#10;&#10;Description automatically generated">
            <a:extLst>
              <a:ext uri="{FF2B5EF4-FFF2-40B4-BE49-F238E27FC236}">
                <a16:creationId xmlns:a16="http://schemas.microsoft.com/office/drawing/2014/main" id="{7C6163ED-C6FE-8644-A549-77EB133D20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01819" y="1825625"/>
            <a:ext cx="2551981" cy="4105117"/>
          </a:xfrm>
          <a:prstGeom prst="rect">
            <a:avLst/>
          </a:prstGeom>
        </p:spPr>
      </p:pic>
    </p:spTree>
    <p:extLst>
      <p:ext uri="{BB962C8B-B14F-4D97-AF65-F5344CB8AC3E}">
        <p14:creationId xmlns:p14="http://schemas.microsoft.com/office/powerpoint/2010/main" val="2500604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7270631" cy="4351338"/>
          </a:xfrm>
        </p:spPr>
        <p:txBody>
          <a:bodyPr>
            <a:noAutofit/>
          </a:bodyPr>
          <a:lstStyle/>
          <a:p>
            <a:pPr marL="177800" indent="0">
              <a:buNone/>
            </a:pPr>
            <a:r>
              <a:rPr lang="en-US" dirty="0">
                <a:latin typeface="Palatino" pitchFamily="2" charset="77"/>
                <a:ea typeface="Palatino" pitchFamily="2" charset="77"/>
              </a:rPr>
              <a:t>° have one God and Father, are filled with one Spirit, are baptized with one baptism, eat of one bread and drink of one cup, confess one name, are obedient to one Lord, work for one cause, and share one hope;</a:t>
            </a:r>
          </a:p>
          <a:p>
            <a:pPr marL="177800" indent="0">
              <a:buNone/>
            </a:pPr>
            <a:r>
              <a:rPr lang="en-US" dirty="0">
                <a:latin typeface="Palatino" pitchFamily="2" charset="77"/>
                <a:ea typeface="Palatino" pitchFamily="2" charset="77"/>
              </a:rPr>
              <a:t>° together come to know the height and the breadth and the depth of the love of Christ;</a:t>
            </a:r>
          </a:p>
          <a:p>
            <a:pPr marL="177800" indent="0">
              <a:buNone/>
            </a:pPr>
            <a:r>
              <a:rPr lang="en-US" dirty="0">
                <a:latin typeface="Palatino" pitchFamily="2" charset="77"/>
                <a:ea typeface="Palatino" pitchFamily="2" charset="77"/>
              </a:rPr>
              <a:t>° together are built up to the stature of Christ, to the new humanity;</a:t>
            </a:r>
          </a:p>
        </p:txBody>
      </p:sp>
      <p:sp>
        <p:nvSpPr>
          <p:cNvPr id="6" name="TextBox 5">
            <a:extLst>
              <a:ext uri="{FF2B5EF4-FFF2-40B4-BE49-F238E27FC236}">
                <a16:creationId xmlns:a16="http://schemas.microsoft.com/office/drawing/2014/main" id="{08E9F84E-9A87-3D43-B2E5-6EF133CE607F}"/>
              </a:ext>
            </a:extLst>
          </p:cNvPr>
          <p:cNvSpPr txBox="1"/>
          <p:nvPr/>
        </p:nvSpPr>
        <p:spPr>
          <a:xfrm>
            <a:off x="7760338"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“Cristo Negro,” Martin Ruiz </a:t>
            </a:r>
            <a:r>
              <a:rPr lang="en-US" sz="1000" dirty="0" err="1">
                <a:latin typeface="Palatino" pitchFamily="2" charset="77"/>
                <a:ea typeface="Palatino" pitchFamily="2" charset="77"/>
              </a:rPr>
              <a:t>Anglada</a:t>
            </a:r>
            <a:r>
              <a:rPr lang="en-US" sz="1000" dirty="0">
                <a:latin typeface="Palatino" pitchFamily="2" charset="77"/>
                <a:ea typeface="Palatino" pitchFamily="2" charset="77"/>
              </a:rPr>
              <a:t>, 1995</a:t>
            </a:r>
          </a:p>
        </p:txBody>
      </p:sp>
      <p:pic>
        <p:nvPicPr>
          <p:cNvPr id="8" name="Picture 7" descr="A picture containing text&#10;&#10;Description automatically generated">
            <a:extLst>
              <a:ext uri="{FF2B5EF4-FFF2-40B4-BE49-F238E27FC236}">
                <a16:creationId xmlns:a16="http://schemas.microsoft.com/office/drawing/2014/main" id="{D376BAE7-C232-ED45-AF80-2BF4122FD47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76557" y="1825625"/>
            <a:ext cx="2855755" cy="4084745"/>
          </a:xfrm>
          <a:prstGeom prst="rect">
            <a:avLst/>
          </a:prstGeom>
        </p:spPr>
      </p:pic>
    </p:spTree>
    <p:extLst>
      <p:ext uri="{BB962C8B-B14F-4D97-AF65-F5344CB8AC3E}">
        <p14:creationId xmlns:p14="http://schemas.microsoft.com/office/powerpoint/2010/main" val="343773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7356895" cy="4351338"/>
          </a:xfrm>
        </p:spPr>
        <p:txBody>
          <a:bodyPr>
            <a:noAutofit/>
          </a:bodyPr>
          <a:lstStyle/>
          <a:p>
            <a:pPr marL="177800" indent="0">
              <a:buNone/>
            </a:pPr>
            <a:r>
              <a:rPr lang="en-US" dirty="0">
                <a:latin typeface="Palatino" pitchFamily="2" charset="77"/>
                <a:ea typeface="Palatino" pitchFamily="2" charset="77"/>
              </a:rPr>
              <a:t>° together know and bear one another’s burdens, thereby fulfilling the law of Christ;</a:t>
            </a:r>
          </a:p>
          <a:p>
            <a:pPr marL="177800" indent="0">
              <a:buNone/>
            </a:pPr>
            <a:r>
              <a:rPr lang="en-US" dirty="0">
                <a:latin typeface="Palatino" pitchFamily="2" charset="77"/>
                <a:ea typeface="Palatino" pitchFamily="2" charset="77"/>
              </a:rPr>
              <a:t>° that we need one another and upbuild </a:t>
            </a:r>
            <a:br>
              <a:rPr lang="en-US" dirty="0">
                <a:latin typeface="Palatino" pitchFamily="2" charset="77"/>
                <a:ea typeface="Palatino" pitchFamily="2" charset="77"/>
              </a:rPr>
            </a:br>
            <a:r>
              <a:rPr lang="en-US" dirty="0">
                <a:latin typeface="Palatino" pitchFamily="2" charset="77"/>
                <a:ea typeface="Palatino" pitchFamily="2" charset="77"/>
              </a:rPr>
              <a:t>one another, admonishing and comforting one another;</a:t>
            </a:r>
          </a:p>
          <a:p>
            <a:pPr marL="177800" indent="0">
              <a:buNone/>
            </a:pPr>
            <a:r>
              <a:rPr lang="en-US" dirty="0">
                <a:latin typeface="Palatino" pitchFamily="2" charset="77"/>
                <a:ea typeface="Palatino" pitchFamily="2" charset="77"/>
              </a:rPr>
              <a:t>° that we suffer with one another for the sake of righteousness; pray together; together serve God in this world; and together fight against all which may threaten or hinder this unity;</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“Reconciliation,” Amos </a:t>
            </a:r>
            <a:r>
              <a:rPr lang="en-US" sz="1000" dirty="0" err="1">
                <a:latin typeface="Palatino" pitchFamily="2" charset="77"/>
                <a:ea typeface="Palatino" pitchFamily="2" charset="77"/>
              </a:rPr>
              <a:t>Supuni</a:t>
            </a:r>
            <a:r>
              <a:rPr lang="en-US" sz="1000" dirty="0">
                <a:latin typeface="Palatino" pitchFamily="2" charset="77"/>
                <a:ea typeface="Palatino" pitchFamily="2" charset="77"/>
              </a:rPr>
              <a:t>, ca. 1991–2008</a:t>
            </a:r>
          </a:p>
        </p:txBody>
      </p:sp>
      <p:pic>
        <p:nvPicPr>
          <p:cNvPr id="5" name="Picture 4" descr="A statue of two people&#10;&#10;Description automatically generated with low confidence">
            <a:extLst>
              <a:ext uri="{FF2B5EF4-FFF2-40B4-BE49-F238E27FC236}">
                <a16:creationId xmlns:a16="http://schemas.microsoft.com/office/drawing/2014/main" id="{6581D44A-B9D1-F644-BD02-A662FAAD2C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74657" y="1914880"/>
            <a:ext cx="2779143" cy="4015861"/>
          </a:xfrm>
          <a:prstGeom prst="rect">
            <a:avLst/>
          </a:prstGeom>
        </p:spPr>
      </p:pic>
    </p:spTree>
    <p:extLst>
      <p:ext uri="{BB962C8B-B14F-4D97-AF65-F5344CB8AC3E}">
        <p14:creationId xmlns:p14="http://schemas.microsoft.com/office/powerpoint/2010/main" val="1132488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9061174" cy="4351338"/>
          </a:xfrm>
        </p:spPr>
        <p:txBody>
          <a:bodyPr>
            <a:noAutofit/>
          </a:bodyPr>
          <a:lstStyle/>
          <a:p>
            <a:pPr marL="0" indent="0">
              <a:buNone/>
            </a:pPr>
            <a:r>
              <a:rPr lang="en-US" dirty="0">
                <a:latin typeface="Palatino" pitchFamily="2" charset="77"/>
                <a:ea typeface="Palatino" pitchFamily="2" charset="77"/>
              </a:rPr>
              <a:t>[We believe]</a:t>
            </a:r>
          </a:p>
          <a:p>
            <a:pPr marL="0" indent="0">
              <a:buNone/>
            </a:pPr>
            <a:r>
              <a:rPr lang="en-US" dirty="0">
                <a:latin typeface="Palatino" pitchFamily="2" charset="77"/>
                <a:ea typeface="Palatino" pitchFamily="2" charset="77"/>
              </a:rPr>
              <a:t>• that this unity can be established only in freedom and not under constraint; that the variety of spiritual gifts, opportunities, backgrounds, convictions, as well as the various languages and cultures, are by virtue of the reconciliation in Christ, opportunities for mutual service and enrichment within the one visible people of God;</a:t>
            </a:r>
          </a:p>
          <a:p>
            <a:pPr marL="0" indent="0">
              <a:buNone/>
            </a:pPr>
            <a:r>
              <a:rPr lang="en-US" dirty="0">
                <a:latin typeface="Palatino" pitchFamily="2" charset="77"/>
                <a:ea typeface="Palatino" pitchFamily="2" charset="77"/>
              </a:rPr>
              <a:t>• that true faith in Jesus Christ is the only condition for membership of this church.</a:t>
            </a:r>
            <a:br>
              <a:rPr lang="en-US" dirty="0">
                <a:latin typeface="Palatino" pitchFamily="2" charset="77"/>
                <a:ea typeface="Palatino" pitchFamily="2" charset="77"/>
              </a:rPr>
            </a:br>
            <a:r>
              <a:rPr lang="en-US" sz="2400" dirty="0">
                <a:latin typeface="Palatino" pitchFamily="2" charset="77"/>
                <a:ea typeface="Palatino" pitchFamily="2" charset="77"/>
              </a:rPr>
              <a:t>   —</a:t>
            </a:r>
            <a:r>
              <a:rPr lang="en-US" sz="2400" i="1" dirty="0">
                <a:latin typeface="Palatino" pitchFamily="2" charset="77"/>
                <a:ea typeface="Palatino" pitchFamily="2" charset="77"/>
              </a:rPr>
              <a:t>Book of Confessions</a:t>
            </a:r>
            <a:r>
              <a:rPr lang="en-US" sz="2400" dirty="0">
                <a:latin typeface="Palatino" pitchFamily="2" charset="77"/>
                <a:ea typeface="Palatino" pitchFamily="2" charset="77"/>
              </a:rPr>
              <a:t>, 10.3</a:t>
            </a:r>
          </a:p>
        </p:txBody>
      </p:sp>
      <p:sp>
        <p:nvSpPr>
          <p:cNvPr id="6" name="TextBox 5">
            <a:extLst>
              <a:ext uri="{FF2B5EF4-FFF2-40B4-BE49-F238E27FC236}">
                <a16:creationId xmlns:a16="http://schemas.microsoft.com/office/drawing/2014/main" id="{08E9F84E-9A87-3D43-B2E5-6EF133CE607F}"/>
              </a:ext>
            </a:extLst>
          </p:cNvPr>
          <p:cNvSpPr txBox="1"/>
          <p:nvPr/>
        </p:nvSpPr>
        <p:spPr>
          <a:xfrm>
            <a:off x="9438467" y="5795805"/>
            <a:ext cx="2054817" cy="400110"/>
          </a:xfrm>
          <a:prstGeom prst="rect">
            <a:avLst/>
          </a:prstGeom>
          <a:noFill/>
        </p:spPr>
        <p:txBody>
          <a:bodyPr wrap="square" rtlCol="0">
            <a:spAutoFit/>
          </a:bodyPr>
          <a:lstStyle/>
          <a:p>
            <a:pPr algn="r"/>
            <a:r>
              <a:rPr lang="en-US" sz="1000" dirty="0">
                <a:latin typeface="Palatino" pitchFamily="2" charset="77"/>
                <a:ea typeface="Palatino" pitchFamily="2" charset="77"/>
              </a:rPr>
              <a:t>”Entry of Christ into Jerusalem,” </a:t>
            </a:r>
            <a:br>
              <a:rPr lang="en-US" sz="1000" dirty="0">
                <a:latin typeface="Palatino" pitchFamily="2" charset="77"/>
                <a:ea typeface="Palatino" pitchFamily="2" charset="77"/>
              </a:rPr>
            </a:br>
            <a:r>
              <a:rPr lang="en-US" sz="1000" dirty="0">
                <a:latin typeface="Palatino" pitchFamily="2" charset="77"/>
                <a:ea typeface="Palatino" pitchFamily="2" charset="77"/>
              </a:rPr>
              <a:t>Wilhelm </a:t>
            </a:r>
            <a:r>
              <a:rPr lang="en-US" sz="1000" dirty="0" err="1">
                <a:latin typeface="Palatino" pitchFamily="2" charset="77"/>
                <a:ea typeface="Palatino" pitchFamily="2" charset="77"/>
              </a:rPr>
              <a:t>Morgner</a:t>
            </a:r>
            <a:r>
              <a:rPr lang="en-US" sz="1000" dirty="0">
                <a:latin typeface="Palatino" pitchFamily="2" charset="77"/>
                <a:ea typeface="Palatino" pitchFamily="2" charset="77"/>
              </a:rPr>
              <a:t>, 1912</a:t>
            </a:r>
          </a:p>
        </p:txBody>
      </p:sp>
      <p:pic>
        <p:nvPicPr>
          <p:cNvPr id="5" name="Picture 4" descr="A picture containing text, child, painted, graffiti&#10;&#10;Description automatically generated">
            <a:extLst>
              <a:ext uri="{FF2B5EF4-FFF2-40B4-BE49-F238E27FC236}">
                <a16:creationId xmlns:a16="http://schemas.microsoft.com/office/drawing/2014/main" id="{6EA4D355-BF5C-5346-9FBD-30FC71331CA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011905" y="1825625"/>
            <a:ext cx="1341895" cy="3970180"/>
          </a:xfrm>
          <a:prstGeom prst="rect">
            <a:avLst/>
          </a:prstGeom>
        </p:spPr>
      </p:pic>
    </p:spTree>
    <p:extLst>
      <p:ext uri="{BB962C8B-B14F-4D97-AF65-F5344CB8AC3E}">
        <p14:creationId xmlns:p14="http://schemas.microsoft.com/office/powerpoint/2010/main" val="2088986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9160566" cy="4351338"/>
          </a:xfrm>
        </p:spPr>
        <p:txBody>
          <a:bodyPr>
            <a:noAutofit/>
          </a:bodyPr>
          <a:lstStyle/>
          <a:p>
            <a:pPr marL="0" indent="0">
              <a:buNone/>
            </a:pPr>
            <a:r>
              <a:rPr lang="en-US" dirty="0">
                <a:latin typeface="Palatino" pitchFamily="2" charset="77"/>
                <a:ea typeface="Palatino" pitchFamily="2" charset="77"/>
              </a:rPr>
              <a:t>Therefore, we reject any doctrine</a:t>
            </a:r>
          </a:p>
          <a:p>
            <a:pPr marL="0" indent="0">
              <a:buNone/>
            </a:pPr>
            <a:r>
              <a:rPr lang="en-US" dirty="0">
                <a:latin typeface="Palatino" pitchFamily="2" charset="77"/>
                <a:ea typeface="Palatino" pitchFamily="2" charset="77"/>
              </a:rPr>
              <a:t>• which absolutizes either natural diversity or the sinful separation of people in such a way that this absolutization hinders or breaks the visible and active unity of the church, or even leads to the establishment of a separate church formation;</a:t>
            </a:r>
          </a:p>
          <a:p>
            <a:pPr marL="0" indent="0">
              <a:buNone/>
            </a:pPr>
            <a:r>
              <a:rPr lang="en-US" dirty="0">
                <a:latin typeface="Palatino" pitchFamily="2" charset="77"/>
                <a:ea typeface="Palatino" pitchFamily="2" charset="77"/>
              </a:rPr>
              <a:t>• which professes that this spiritual unity is truly being maintained in the bond of peace while believers of the same confession are in effect alienated from one another for the sake of diversity and in despair of reconciliation;</a:t>
            </a:r>
          </a:p>
          <a:p>
            <a:pPr marL="0" indent="0">
              <a:buNone/>
            </a:pPr>
            <a:endParaRPr lang="en-US" dirty="0">
              <a:latin typeface="Palatino" pitchFamily="2" charset="77"/>
              <a:ea typeface="Palatino" pitchFamily="2" charset="77"/>
            </a:endParaRP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776853"/>
            <a:ext cx="3471974" cy="400110"/>
          </a:xfrm>
          <a:prstGeom prst="rect">
            <a:avLst/>
          </a:prstGeom>
          <a:noFill/>
        </p:spPr>
        <p:txBody>
          <a:bodyPr wrap="square" rtlCol="0">
            <a:spAutoFit/>
          </a:bodyPr>
          <a:lstStyle/>
          <a:p>
            <a:pPr algn="r"/>
            <a:r>
              <a:rPr lang="en-US" sz="1000" dirty="0">
                <a:latin typeface="Palatino" pitchFamily="2" charset="77"/>
                <a:ea typeface="Palatino" pitchFamily="2" charset="77"/>
              </a:rPr>
              <a:t>“Ash Wednesday,” </a:t>
            </a:r>
          </a:p>
          <a:p>
            <a:pPr algn="r"/>
            <a:r>
              <a:rPr lang="en-US" sz="1000" dirty="0">
                <a:latin typeface="Palatino" pitchFamily="2" charset="77"/>
                <a:ea typeface="Palatino" pitchFamily="2" charset="77"/>
              </a:rPr>
              <a:t>Art Siegel, 2006</a:t>
            </a:r>
          </a:p>
        </p:txBody>
      </p:sp>
      <p:pic>
        <p:nvPicPr>
          <p:cNvPr id="5" name="Picture 4" descr="A picture containing person, indoor, window&#10;&#10;Description automatically generated">
            <a:extLst>
              <a:ext uri="{FF2B5EF4-FFF2-40B4-BE49-F238E27FC236}">
                <a16:creationId xmlns:a16="http://schemas.microsoft.com/office/drawing/2014/main" id="{4E173417-7891-C442-97F4-17C8ED85EB2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027292" y="1885949"/>
            <a:ext cx="1326508" cy="3893527"/>
          </a:xfrm>
          <a:prstGeom prst="rect">
            <a:avLst/>
          </a:prstGeom>
        </p:spPr>
      </p:pic>
    </p:spTree>
    <p:extLst>
      <p:ext uri="{BB962C8B-B14F-4D97-AF65-F5344CB8AC3E}">
        <p14:creationId xmlns:p14="http://schemas.microsoft.com/office/powerpoint/2010/main" val="3231062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781261" cy="4351338"/>
          </a:xfrm>
        </p:spPr>
        <p:txBody>
          <a:bodyPr>
            <a:noAutofit/>
          </a:bodyPr>
          <a:lstStyle/>
          <a:p>
            <a:pPr marL="0" indent="0">
              <a:buNone/>
            </a:pPr>
            <a:r>
              <a:rPr lang="en-US" dirty="0">
                <a:latin typeface="Palatino" pitchFamily="2" charset="77"/>
                <a:ea typeface="Palatino" pitchFamily="2" charset="77"/>
              </a:rPr>
              <a:t>[Therefore, we reject any doctrine]</a:t>
            </a:r>
          </a:p>
          <a:p>
            <a:pPr marL="0" indent="0">
              <a:buNone/>
            </a:pPr>
            <a:r>
              <a:rPr lang="en-US" dirty="0">
                <a:latin typeface="Palatino" pitchFamily="2" charset="77"/>
                <a:ea typeface="Palatino" pitchFamily="2" charset="77"/>
              </a:rPr>
              <a:t>• which denies that a refusal earnestly to pursue this visible unity as a priceless gift is sin;</a:t>
            </a:r>
          </a:p>
          <a:p>
            <a:pPr marL="0" indent="0">
              <a:buNone/>
            </a:pPr>
            <a:r>
              <a:rPr lang="en-US" dirty="0">
                <a:latin typeface="Palatino" pitchFamily="2" charset="77"/>
                <a:ea typeface="Palatino" pitchFamily="2" charset="77"/>
              </a:rPr>
              <a:t>• which explicitly or implicitly maintains that descent or any other human or social factor should be a consideration in determining membership of the church.</a:t>
            </a:r>
            <a:br>
              <a:rPr lang="en-US" dirty="0">
                <a:latin typeface="Palatino" pitchFamily="2" charset="77"/>
                <a:ea typeface="Palatino" pitchFamily="2" charset="77"/>
              </a:rPr>
            </a:br>
            <a:r>
              <a:rPr lang="en-US" sz="2400" dirty="0">
                <a:latin typeface="Palatino" pitchFamily="2" charset="77"/>
                <a:ea typeface="Palatino" pitchFamily="2" charset="77"/>
              </a:rPr>
              <a:t>   —</a:t>
            </a:r>
            <a:r>
              <a:rPr lang="en-US" sz="2400" i="1" dirty="0">
                <a:latin typeface="Palatino" pitchFamily="2" charset="77"/>
                <a:ea typeface="Palatino" pitchFamily="2" charset="77"/>
              </a:rPr>
              <a:t>Book of Confessions</a:t>
            </a:r>
            <a:r>
              <a:rPr lang="en-US" sz="2400" dirty="0">
                <a:latin typeface="Palatino" pitchFamily="2" charset="77"/>
                <a:ea typeface="Palatino" pitchFamily="2" charset="77"/>
              </a:rPr>
              <a:t>, 10.4</a:t>
            </a:r>
          </a:p>
          <a:p>
            <a:pPr marL="0" indent="0">
              <a:buNone/>
            </a:pPr>
            <a:endParaRPr lang="en-US" dirty="0">
              <a:latin typeface="Palatino" pitchFamily="2" charset="77"/>
              <a:ea typeface="Palatino" pitchFamily="2" charset="77"/>
            </a:endParaRP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Mural of </a:t>
            </a:r>
            <a:r>
              <a:rPr lang="en-US" sz="1000" dirty="0" err="1">
                <a:latin typeface="Palatino" pitchFamily="2" charset="77"/>
                <a:ea typeface="Palatino" pitchFamily="2" charset="77"/>
              </a:rPr>
              <a:t>Monseñor</a:t>
            </a:r>
            <a:r>
              <a:rPr lang="en-US" sz="1000" dirty="0">
                <a:latin typeface="Palatino" pitchFamily="2" charset="77"/>
                <a:ea typeface="Palatino" pitchFamily="2" charset="77"/>
              </a:rPr>
              <a:t> Romero, El Salvador, 2007</a:t>
            </a:r>
          </a:p>
        </p:txBody>
      </p:sp>
      <p:pic>
        <p:nvPicPr>
          <p:cNvPr id="5" name="Picture 4" descr="A picture containing text, tree, outdoor, graffiti&#10;&#10;Description automatically generated">
            <a:extLst>
              <a:ext uri="{FF2B5EF4-FFF2-40B4-BE49-F238E27FC236}">
                <a16:creationId xmlns:a16="http://schemas.microsoft.com/office/drawing/2014/main" id="{2C88AC71-36D6-FB4B-9A7D-2D43B6C1994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82542" y="1932167"/>
            <a:ext cx="4071257" cy="3998575"/>
          </a:xfrm>
          <a:prstGeom prst="rect">
            <a:avLst/>
          </a:prstGeom>
        </p:spPr>
      </p:pic>
    </p:spTree>
    <p:extLst>
      <p:ext uri="{BB962C8B-B14F-4D97-AF65-F5344CB8AC3E}">
        <p14:creationId xmlns:p14="http://schemas.microsoft.com/office/powerpoint/2010/main" val="747118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Questions for Discussion or Reflection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867400" cy="4351338"/>
          </a:xfrm>
        </p:spPr>
        <p:txBody>
          <a:bodyPr>
            <a:normAutofit/>
          </a:bodyPr>
          <a:lstStyle/>
          <a:p>
            <a:pPr marL="514350" indent="-514350">
              <a:buFont typeface="+mj-lt"/>
              <a:buAutoNum type="arabicParenR"/>
            </a:pPr>
            <a:r>
              <a:rPr lang="en-US" i="1" dirty="0">
                <a:latin typeface="Palatino" pitchFamily="2" charset="77"/>
                <a:ea typeface="Palatino" pitchFamily="2" charset="77"/>
              </a:rPr>
              <a:t>What does the Confession of Belhar have to say about building congregational vitality?</a:t>
            </a:r>
          </a:p>
          <a:p>
            <a:pPr marL="514350" indent="-514350">
              <a:buFont typeface="+mj-lt"/>
              <a:buAutoNum type="arabicParenR"/>
            </a:pPr>
            <a:r>
              <a:rPr lang="en-US" i="1" dirty="0">
                <a:latin typeface="Palatino" pitchFamily="2" charset="77"/>
                <a:ea typeface="Palatino" pitchFamily="2" charset="77"/>
              </a:rPr>
              <a:t>With respect to congregational vitality, how does this confession declare who we are, what we believe, and what we resolve to do?</a:t>
            </a:r>
          </a:p>
          <a:p>
            <a:pPr marL="514350" indent="-514350">
              <a:buFont typeface="+mj-lt"/>
              <a:buAutoNum type="arabicParenR"/>
            </a:pPr>
            <a:r>
              <a:rPr lang="en-US" i="1" dirty="0">
                <a:latin typeface="Palatino" pitchFamily="2" charset="77"/>
                <a:ea typeface="Palatino" pitchFamily="2" charset="77"/>
              </a:rPr>
              <a:t>How does it state our convictions? How might it shape our actions?</a:t>
            </a:r>
          </a:p>
        </p:txBody>
      </p:sp>
      <p:pic>
        <p:nvPicPr>
          <p:cNvPr id="6" name="Graphic 5" descr="Chat outline">
            <a:extLst>
              <a:ext uri="{FF2B5EF4-FFF2-40B4-BE49-F238E27FC236}">
                <a16:creationId xmlns:a16="http://schemas.microsoft.com/office/drawing/2014/main" id="{D977E7DA-A85A-3F46-AD0D-0C70943089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4390" y="1679295"/>
            <a:ext cx="3499410" cy="3499410"/>
          </a:xfrm>
          <a:prstGeom prst="rect">
            <a:avLst/>
          </a:prstGeom>
        </p:spPr>
      </p:pic>
    </p:spTree>
    <p:extLst>
      <p:ext uri="{BB962C8B-B14F-4D97-AF65-F5344CB8AC3E}">
        <p14:creationId xmlns:p14="http://schemas.microsoft.com/office/powerpoint/2010/main" val="3982869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2C99E2-151E-154C-B1C5-80AB8B563FDB}"/>
              </a:ext>
            </a:extLst>
          </p:cNvPr>
          <p:cNvSpPr/>
          <p:nvPr/>
        </p:nvSpPr>
        <p:spPr>
          <a:xfrm>
            <a:off x="0" y="0"/>
            <a:ext cx="12192000" cy="6858000"/>
          </a:xfrm>
          <a:prstGeom prst="rect">
            <a:avLst/>
          </a:prstGeom>
          <a:solidFill>
            <a:srgbClr val="7E3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solidFill>
                  <a:schemeClr val="bg1"/>
                </a:solidFill>
                <a:latin typeface="Optima" panose="02000503060000020004" pitchFamily="2" charset="0"/>
              </a:rPr>
              <a:t>A Brief Statement of Faith</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182033" cy="4351338"/>
          </a:xfrm>
        </p:spPr>
        <p:txBody>
          <a:bodyPr>
            <a:normAutofit lnSpcReduction="10000"/>
          </a:bodyPr>
          <a:lstStyle/>
          <a:p>
            <a:pPr marL="0" indent="0">
              <a:buNone/>
            </a:pPr>
            <a:r>
              <a:rPr lang="en-US" i="1" dirty="0">
                <a:solidFill>
                  <a:schemeClr val="bg1"/>
                </a:solidFill>
                <a:latin typeface="Palatino" pitchFamily="2" charset="77"/>
                <a:ea typeface="Palatino" pitchFamily="2" charset="77"/>
              </a:rPr>
              <a:t>Written in the time following the 1983 reunion that formed the Presbyterian Church (U.S.A.), A Brief Statement of Faith articulated the commitments and convictions of the new denomination. It is trinitarian in form and designed for use in worship. </a:t>
            </a:r>
          </a:p>
          <a:p>
            <a:pPr marL="0" indent="0">
              <a:buNone/>
            </a:pPr>
            <a:endParaRPr lang="en-US" i="1" dirty="0">
              <a:solidFill>
                <a:schemeClr val="bg1"/>
              </a:solidFill>
              <a:latin typeface="Palatino" pitchFamily="2" charset="77"/>
              <a:ea typeface="Palatino" pitchFamily="2" charset="77"/>
            </a:endParaRPr>
          </a:p>
          <a:p>
            <a:pPr marL="0" indent="0">
              <a:buNone/>
            </a:pPr>
            <a:r>
              <a:rPr lang="en-US" sz="2400" b="1" dirty="0">
                <a:solidFill>
                  <a:schemeClr val="bg1"/>
                </a:solidFill>
                <a:latin typeface="Optima" panose="02000503060000020004" pitchFamily="2" charset="0"/>
                <a:ea typeface="Palatino" pitchFamily="2" charset="77"/>
              </a:rPr>
              <a:t>This presentation highlights excerpts from A Brief Statement of Faith pertaining to the work of building congregational vitality. </a:t>
            </a:r>
            <a:endParaRPr lang="en-US" i="1" dirty="0">
              <a:solidFill>
                <a:schemeClr val="bg1"/>
              </a:solidFill>
              <a:latin typeface="Palatino" pitchFamily="2" charset="77"/>
              <a:ea typeface="Palatino" pitchFamily="2" charset="77"/>
            </a:endParaRPr>
          </a:p>
        </p:txBody>
      </p:sp>
      <p:sp>
        <p:nvSpPr>
          <p:cNvPr id="11" name="Rectangle 10">
            <a:extLst>
              <a:ext uri="{FF2B5EF4-FFF2-40B4-BE49-F238E27FC236}">
                <a16:creationId xmlns:a16="http://schemas.microsoft.com/office/drawing/2014/main" id="{F1812F8B-610E-184E-A6A6-A7C213D4F33E}"/>
              </a:ext>
            </a:extLst>
          </p:cNvPr>
          <p:cNvSpPr/>
          <p:nvPr/>
        </p:nvSpPr>
        <p:spPr>
          <a:xfrm>
            <a:off x="8332838" y="1504335"/>
            <a:ext cx="3185651" cy="467262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creenshot of a game&#10;&#10;Description automatically generated with low confidence">
            <a:extLst>
              <a:ext uri="{FF2B5EF4-FFF2-40B4-BE49-F238E27FC236}">
                <a16:creationId xmlns:a16="http://schemas.microsoft.com/office/drawing/2014/main" id="{ADBE9285-D00F-514E-9499-4472ED8CD89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141683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About This Presentation</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7223760" cy="4351338"/>
          </a:xfrm>
        </p:spPr>
        <p:txBody>
          <a:bodyPr/>
          <a:lstStyle/>
          <a:p>
            <a:pPr marL="0" indent="0">
              <a:buNone/>
            </a:pPr>
            <a:r>
              <a:rPr lang="en-US" dirty="0">
                <a:latin typeface="Palatino" pitchFamily="2" charset="77"/>
                <a:ea typeface="Palatino" pitchFamily="2" charset="77"/>
              </a:rPr>
              <a:t>All of the primary texts in this presentation come from the Constitution of the Presbyterian Church (U.S.A.), which is composed of </a:t>
            </a:r>
            <a:r>
              <a:rPr lang="en-US" i="1" dirty="0">
                <a:latin typeface="Palatino" pitchFamily="2" charset="77"/>
                <a:ea typeface="Palatino" pitchFamily="2" charset="77"/>
              </a:rPr>
              <a:t>The Book of Confessions </a:t>
            </a:r>
            <a:r>
              <a:rPr lang="en-US" dirty="0">
                <a:latin typeface="Palatino" pitchFamily="2" charset="77"/>
                <a:ea typeface="Palatino" pitchFamily="2" charset="77"/>
              </a:rPr>
              <a:t>(Part I) and </a:t>
            </a:r>
            <a:r>
              <a:rPr lang="en-US" i="1" dirty="0">
                <a:latin typeface="Palatino" pitchFamily="2" charset="77"/>
                <a:ea typeface="Palatino" pitchFamily="2" charset="77"/>
              </a:rPr>
              <a:t>The Book of Order </a:t>
            </a:r>
            <a:r>
              <a:rPr lang="en-US" dirty="0">
                <a:latin typeface="Palatino" pitchFamily="2" charset="77"/>
                <a:ea typeface="Palatino" pitchFamily="2" charset="77"/>
              </a:rPr>
              <a:t>(Part II). </a:t>
            </a:r>
          </a:p>
          <a:p>
            <a:pPr marL="0" indent="0">
              <a:buNone/>
            </a:pPr>
            <a:r>
              <a:rPr lang="en-US">
                <a:latin typeface="Palatino" pitchFamily="2" charset="77"/>
                <a:ea typeface="Palatino" pitchFamily="2" charset="77"/>
              </a:rPr>
              <a:t>Most images come from “Art in the Christian Tradition,” an online collection of the Jean and Alexander Heard Libraries of the Vanderbilt University Divinity School.   </a:t>
            </a:r>
            <a:endParaRPr lang="en-US" dirty="0">
              <a:latin typeface="Palatino" pitchFamily="2" charset="77"/>
              <a:ea typeface="Palatino" pitchFamily="2" charset="77"/>
            </a:endParaRPr>
          </a:p>
          <a:p>
            <a:pPr marL="0" indent="0">
              <a:buNone/>
            </a:pPr>
            <a:endParaRPr lang="en-US" dirty="0">
              <a:latin typeface="Palatino" pitchFamily="2" charset="77"/>
              <a:ea typeface="Palatino" pitchFamily="2" charset="77"/>
            </a:endParaRPr>
          </a:p>
        </p:txBody>
      </p:sp>
      <p:pic>
        <p:nvPicPr>
          <p:cNvPr id="4" name="Picture 3" descr="A picture containing application&#10;&#10;Description automatically generated">
            <a:extLst>
              <a:ext uri="{FF2B5EF4-FFF2-40B4-BE49-F238E27FC236}">
                <a16:creationId xmlns:a16="http://schemas.microsoft.com/office/drawing/2014/main" id="{DDF77C52-BDE3-DA41-BD0E-CB0CFD5E425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868251" y="2786615"/>
            <a:ext cx="1485549" cy="2429357"/>
          </a:xfrm>
          <a:prstGeom prst="rect">
            <a:avLst/>
          </a:prstGeom>
        </p:spPr>
      </p:pic>
      <p:pic>
        <p:nvPicPr>
          <p:cNvPr id="5" name="Picture 4" descr="A screenshot of a game&#10;&#10;Description automatically generated with low confidence">
            <a:extLst>
              <a:ext uri="{FF2B5EF4-FFF2-40B4-BE49-F238E27FC236}">
                <a16:creationId xmlns:a16="http://schemas.microsoft.com/office/drawing/2014/main" id="{8D08494C-7BFE-8042-8793-F573E4CAAF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66046" y="1825625"/>
            <a:ext cx="1598119" cy="2429357"/>
          </a:xfrm>
          <a:prstGeom prst="rect">
            <a:avLst/>
          </a:prstGeom>
        </p:spPr>
      </p:pic>
    </p:spTree>
    <p:extLst>
      <p:ext uri="{BB962C8B-B14F-4D97-AF65-F5344CB8AC3E}">
        <p14:creationId xmlns:p14="http://schemas.microsoft.com/office/powerpoint/2010/main" val="830148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 Brief Statement of Faith</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6894443" cy="4351338"/>
          </a:xfrm>
        </p:spPr>
        <p:txBody>
          <a:bodyPr>
            <a:noAutofit/>
          </a:bodyPr>
          <a:lstStyle/>
          <a:p>
            <a:pPr marL="0" indent="0">
              <a:buNone/>
            </a:pPr>
            <a:r>
              <a:rPr lang="en-US" dirty="0">
                <a:latin typeface="Palatino" pitchFamily="2" charset="77"/>
                <a:ea typeface="Palatino" pitchFamily="2" charset="77"/>
              </a:rPr>
              <a:t>We trust in God the Holy Spirit,</a:t>
            </a:r>
            <a:br>
              <a:rPr lang="en-US" dirty="0">
                <a:latin typeface="Palatino" pitchFamily="2" charset="77"/>
                <a:ea typeface="Palatino" pitchFamily="2" charset="77"/>
              </a:rPr>
            </a:br>
            <a:r>
              <a:rPr lang="en-US" dirty="0">
                <a:latin typeface="Palatino" pitchFamily="2" charset="77"/>
                <a:ea typeface="Palatino" pitchFamily="2" charset="77"/>
              </a:rPr>
              <a:t>everywhere the giver </a:t>
            </a:r>
            <a:br>
              <a:rPr lang="en-US" dirty="0">
                <a:latin typeface="Palatino" pitchFamily="2" charset="77"/>
                <a:ea typeface="Palatino" pitchFamily="2" charset="77"/>
              </a:rPr>
            </a:br>
            <a:r>
              <a:rPr lang="en-US" dirty="0">
                <a:latin typeface="Palatino" pitchFamily="2" charset="77"/>
                <a:ea typeface="Palatino" pitchFamily="2" charset="77"/>
              </a:rPr>
              <a:t>and </a:t>
            </a:r>
            <a:r>
              <a:rPr lang="en-US" dirty="0" err="1">
                <a:latin typeface="Palatino" pitchFamily="2" charset="77"/>
                <a:ea typeface="Palatino" pitchFamily="2" charset="77"/>
              </a:rPr>
              <a:t>renewer</a:t>
            </a:r>
            <a:r>
              <a:rPr lang="en-US" dirty="0">
                <a:latin typeface="Palatino" pitchFamily="2" charset="77"/>
                <a:ea typeface="Palatino" pitchFamily="2" charset="77"/>
              </a:rPr>
              <a:t> of life.</a:t>
            </a:r>
          </a:p>
          <a:p>
            <a:pPr marL="0" indent="0">
              <a:buNone/>
            </a:pPr>
            <a:endParaRPr lang="en-US" dirty="0">
              <a:latin typeface="Palatino" pitchFamily="2" charset="77"/>
              <a:ea typeface="Palatino" pitchFamily="2" charset="77"/>
            </a:endParaRP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a:t>
            </a:r>
            <a:r>
              <a:rPr lang="en-US" sz="1000" dirty="0" err="1">
                <a:latin typeface="Palatino" pitchFamily="2" charset="77"/>
                <a:ea typeface="Palatino" pitchFamily="2" charset="77"/>
              </a:rPr>
              <a:t>Veni</a:t>
            </a:r>
            <a:r>
              <a:rPr lang="en-US" sz="1000" dirty="0">
                <a:latin typeface="Palatino" pitchFamily="2" charset="77"/>
                <a:ea typeface="Palatino" pitchFamily="2" charset="77"/>
              </a:rPr>
              <a:t> </a:t>
            </a:r>
            <a:r>
              <a:rPr lang="en-US" sz="1000" dirty="0" err="1">
                <a:latin typeface="Palatino" pitchFamily="2" charset="77"/>
                <a:ea typeface="Palatino" pitchFamily="2" charset="77"/>
              </a:rPr>
              <a:t>Sancte</a:t>
            </a:r>
            <a:r>
              <a:rPr lang="en-US" sz="1000" dirty="0">
                <a:latin typeface="Palatino" pitchFamily="2" charset="77"/>
                <a:ea typeface="Palatino" pitchFamily="2" charset="77"/>
              </a:rPr>
              <a:t> Spiritus,” Adam </a:t>
            </a:r>
            <a:r>
              <a:rPr lang="en-US" sz="1000" dirty="0" err="1">
                <a:latin typeface="Palatino" pitchFamily="2" charset="77"/>
                <a:ea typeface="Palatino" pitchFamily="2" charset="77"/>
              </a:rPr>
              <a:t>Kossowski</a:t>
            </a:r>
            <a:r>
              <a:rPr lang="en-US" sz="1000" dirty="0">
                <a:latin typeface="Palatino" pitchFamily="2" charset="77"/>
                <a:ea typeface="Palatino" pitchFamily="2" charset="77"/>
              </a:rPr>
              <a:t>, 1965</a:t>
            </a:r>
          </a:p>
        </p:txBody>
      </p:sp>
      <p:pic>
        <p:nvPicPr>
          <p:cNvPr id="8" name="Picture 7" descr="A picture containing text&#10;&#10;Description automatically generated">
            <a:extLst>
              <a:ext uri="{FF2B5EF4-FFF2-40B4-BE49-F238E27FC236}">
                <a16:creationId xmlns:a16="http://schemas.microsoft.com/office/drawing/2014/main" id="{729CF008-8675-CD48-AA48-D1C400D80D2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98610" y="1831668"/>
            <a:ext cx="3055189" cy="4099074"/>
          </a:xfrm>
          <a:prstGeom prst="rect">
            <a:avLst/>
          </a:prstGeom>
        </p:spPr>
      </p:pic>
    </p:spTree>
    <p:extLst>
      <p:ext uri="{BB962C8B-B14F-4D97-AF65-F5344CB8AC3E}">
        <p14:creationId xmlns:p14="http://schemas.microsoft.com/office/powerpoint/2010/main" val="2950038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 Brief Statement of Faith</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6894443" cy="4351338"/>
          </a:xfrm>
        </p:spPr>
        <p:txBody>
          <a:bodyPr>
            <a:noAutofit/>
          </a:bodyPr>
          <a:lstStyle/>
          <a:p>
            <a:pPr marL="0" indent="0">
              <a:buNone/>
            </a:pPr>
            <a:r>
              <a:rPr lang="en-US" dirty="0">
                <a:latin typeface="Palatino" pitchFamily="2" charset="77"/>
                <a:ea typeface="Palatino" pitchFamily="2" charset="77"/>
              </a:rPr>
              <a:t>The Spirit justifies us </a:t>
            </a:r>
            <a:br>
              <a:rPr lang="en-US" dirty="0">
                <a:latin typeface="Palatino" pitchFamily="2" charset="77"/>
                <a:ea typeface="Palatino" pitchFamily="2" charset="77"/>
              </a:rPr>
            </a:br>
            <a:r>
              <a:rPr lang="en-US" dirty="0">
                <a:latin typeface="Palatino" pitchFamily="2" charset="77"/>
                <a:ea typeface="Palatino" pitchFamily="2" charset="77"/>
              </a:rPr>
              <a:t>by grace through faith,</a:t>
            </a:r>
            <a:br>
              <a:rPr lang="en-US" dirty="0">
                <a:latin typeface="Palatino" pitchFamily="2" charset="77"/>
                <a:ea typeface="Palatino" pitchFamily="2" charset="77"/>
              </a:rPr>
            </a:br>
            <a:r>
              <a:rPr lang="en-US" dirty="0">
                <a:latin typeface="Palatino" pitchFamily="2" charset="77"/>
                <a:ea typeface="Palatino" pitchFamily="2" charset="77"/>
              </a:rPr>
              <a:t>sets us free to accept ourselves</a:t>
            </a:r>
            <a:br>
              <a:rPr lang="en-US" dirty="0">
                <a:latin typeface="Palatino" pitchFamily="2" charset="77"/>
                <a:ea typeface="Palatino" pitchFamily="2" charset="77"/>
              </a:rPr>
            </a:br>
            <a:r>
              <a:rPr lang="en-US" dirty="0">
                <a:latin typeface="Palatino" pitchFamily="2" charset="77"/>
                <a:ea typeface="Palatino" pitchFamily="2" charset="77"/>
              </a:rPr>
              <a:t>and to love God and neighbor,</a:t>
            </a:r>
            <a:br>
              <a:rPr lang="en-US" dirty="0">
                <a:latin typeface="Palatino" pitchFamily="2" charset="77"/>
                <a:ea typeface="Palatino" pitchFamily="2" charset="77"/>
              </a:rPr>
            </a:br>
            <a:r>
              <a:rPr lang="en-US" dirty="0">
                <a:latin typeface="Palatino" pitchFamily="2" charset="77"/>
                <a:ea typeface="Palatino" pitchFamily="2" charset="77"/>
              </a:rPr>
              <a:t>and binds us together </a:t>
            </a:r>
            <a:br>
              <a:rPr lang="en-US" dirty="0">
                <a:latin typeface="Palatino" pitchFamily="2" charset="77"/>
                <a:ea typeface="Palatino" pitchFamily="2" charset="77"/>
              </a:rPr>
            </a:br>
            <a:r>
              <a:rPr lang="en-US" dirty="0">
                <a:latin typeface="Palatino" pitchFamily="2" charset="77"/>
                <a:ea typeface="Palatino" pitchFamily="2" charset="77"/>
              </a:rPr>
              <a:t>with all believers</a:t>
            </a:r>
            <a:br>
              <a:rPr lang="en-US" dirty="0">
                <a:latin typeface="Palatino" pitchFamily="2" charset="77"/>
                <a:ea typeface="Palatino" pitchFamily="2" charset="77"/>
              </a:rPr>
            </a:br>
            <a:r>
              <a:rPr lang="en-US" dirty="0">
                <a:latin typeface="Palatino" pitchFamily="2" charset="77"/>
                <a:ea typeface="Palatino" pitchFamily="2" charset="77"/>
              </a:rPr>
              <a:t>in the one body of Christ, </a:t>
            </a:r>
            <a:br>
              <a:rPr lang="en-US" dirty="0">
                <a:latin typeface="Palatino" pitchFamily="2" charset="77"/>
                <a:ea typeface="Palatino" pitchFamily="2" charset="77"/>
              </a:rPr>
            </a:br>
            <a:r>
              <a:rPr lang="en-US" dirty="0">
                <a:latin typeface="Palatino" pitchFamily="2" charset="77"/>
                <a:ea typeface="Palatino" pitchFamily="2" charset="77"/>
              </a:rPr>
              <a:t>the Church.</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“Jesus Mural,” Chicago, United States, 20th Century</a:t>
            </a:r>
          </a:p>
        </p:txBody>
      </p:sp>
      <p:pic>
        <p:nvPicPr>
          <p:cNvPr id="5" name="Picture 4" descr="A picture containing text, graffiti, colorful, painted&#10;&#10;Description automatically generated">
            <a:extLst>
              <a:ext uri="{FF2B5EF4-FFF2-40B4-BE49-F238E27FC236}">
                <a16:creationId xmlns:a16="http://schemas.microsoft.com/office/drawing/2014/main" id="{AC223F85-13E7-334E-8D77-A88A3CA9A3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08498" y="1829636"/>
            <a:ext cx="3745302" cy="4101105"/>
          </a:xfrm>
          <a:prstGeom prst="rect">
            <a:avLst/>
          </a:prstGeom>
        </p:spPr>
      </p:pic>
    </p:spTree>
    <p:extLst>
      <p:ext uri="{BB962C8B-B14F-4D97-AF65-F5344CB8AC3E}">
        <p14:creationId xmlns:p14="http://schemas.microsoft.com/office/powerpoint/2010/main" val="4009250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 Brief Statement of Faith</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8166652" cy="4351338"/>
          </a:xfrm>
        </p:spPr>
        <p:txBody>
          <a:bodyPr>
            <a:noAutofit/>
          </a:bodyPr>
          <a:lstStyle/>
          <a:p>
            <a:pPr marL="0" indent="0">
              <a:buNone/>
            </a:pPr>
            <a:r>
              <a:rPr lang="en-US" dirty="0">
                <a:latin typeface="Palatino" pitchFamily="2" charset="77"/>
                <a:ea typeface="Palatino" pitchFamily="2" charset="77"/>
              </a:rPr>
              <a:t>The same Spirit </a:t>
            </a:r>
            <a:br>
              <a:rPr lang="en-US" dirty="0">
                <a:latin typeface="Palatino" pitchFamily="2" charset="77"/>
                <a:ea typeface="Palatino" pitchFamily="2" charset="77"/>
              </a:rPr>
            </a:br>
            <a:r>
              <a:rPr lang="en-US" dirty="0">
                <a:latin typeface="Palatino" pitchFamily="2" charset="77"/>
                <a:ea typeface="Palatino" pitchFamily="2" charset="77"/>
              </a:rPr>
              <a:t>who inspired the prophets and apostles</a:t>
            </a:r>
            <a:br>
              <a:rPr lang="en-US" dirty="0">
                <a:latin typeface="Palatino" pitchFamily="2" charset="77"/>
                <a:ea typeface="Palatino" pitchFamily="2" charset="77"/>
              </a:rPr>
            </a:br>
            <a:r>
              <a:rPr lang="en-US" dirty="0">
                <a:latin typeface="Palatino" pitchFamily="2" charset="77"/>
                <a:ea typeface="Palatino" pitchFamily="2" charset="77"/>
              </a:rPr>
              <a:t>rules our faith and life in Christ </a:t>
            </a:r>
            <a:br>
              <a:rPr lang="en-US" dirty="0">
                <a:latin typeface="Palatino" pitchFamily="2" charset="77"/>
                <a:ea typeface="Palatino" pitchFamily="2" charset="77"/>
              </a:rPr>
            </a:br>
            <a:r>
              <a:rPr lang="en-US" dirty="0">
                <a:latin typeface="Palatino" pitchFamily="2" charset="77"/>
                <a:ea typeface="Palatino" pitchFamily="2" charset="77"/>
              </a:rPr>
              <a:t>through Scripture,</a:t>
            </a:r>
            <a:br>
              <a:rPr lang="en-US" dirty="0">
                <a:latin typeface="Palatino" pitchFamily="2" charset="77"/>
                <a:ea typeface="Palatino" pitchFamily="2" charset="77"/>
              </a:rPr>
            </a:br>
            <a:r>
              <a:rPr lang="en-US" dirty="0">
                <a:latin typeface="Palatino" pitchFamily="2" charset="77"/>
                <a:ea typeface="Palatino" pitchFamily="2" charset="77"/>
              </a:rPr>
              <a:t>engages us through the Word proclaimed,</a:t>
            </a:r>
            <a:br>
              <a:rPr lang="en-US" dirty="0">
                <a:latin typeface="Palatino" pitchFamily="2" charset="77"/>
                <a:ea typeface="Palatino" pitchFamily="2" charset="77"/>
              </a:rPr>
            </a:br>
            <a:r>
              <a:rPr lang="en-US" dirty="0">
                <a:latin typeface="Palatino" pitchFamily="2" charset="77"/>
                <a:ea typeface="Palatino" pitchFamily="2" charset="77"/>
              </a:rPr>
              <a:t>claims us in the waters of baptism,</a:t>
            </a:r>
            <a:br>
              <a:rPr lang="en-US" dirty="0">
                <a:latin typeface="Palatino" pitchFamily="2" charset="77"/>
                <a:ea typeface="Palatino" pitchFamily="2" charset="77"/>
              </a:rPr>
            </a:br>
            <a:r>
              <a:rPr lang="en-US" dirty="0">
                <a:latin typeface="Palatino" pitchFamily="2" charset="77"/>
                <a:ea typeface="Palatino" pitchFamily="2" charset="77"/>
              </a:rPr>
              <a:t>feeds us with the bread of life </a:t>
            </a:r>
            <a:br>
              <a:rPr lang="en-US" dirty="0">
                <a:latin typeface="Palatino" pitchFamily="2" charset="77"/>
                <a:ea typeface="Palatino" pitchFamily="2" charset="77"/>
              </a:rPr>
            </a:br>
            <a:r>
              <a:rPr lang="en-US" dirty="0">
                <a:latin typeface="Palatino" pitchFamily="2" charset="77"/>
                <a:ea typeface="Palatino" pitchFamily="2" charset="77"/>
              </a:rPr>
              <a:t>and the cup of salvation,</a:t>
            </a:r>
            <a:br>
              <a:rPr lang="en-US" dirty="0">
                <a:latin typeface="Palatino" pitchFamily="2" charset="77"/>
                <a:ea typeface="Palatino" pitchFamily="2" charset="77"/>
              </a:rPr>
            </a:br>
            <a:r>
              <a:rPr lang="en-US" dirty="0">
                <a:latin typeface="Palatino" pitchFamily="2" charset="77"/>
                <a:ea typeface="Palatino" pitchFamily="2" charset="77"/>
              </a:rPr>
              <a:t>and calls women and men </a:t>
            </a:r>
            <a:br>
              <a:rPr lang="en-US" dirty="0">
                <a:latin typeface="Palatino" pitchFamily="2" charset="77"/>
                <a:ea typeface="Palatino" pitchFamily="2" charset="77"/>
              </a:rPr>
            </a:br>
            <a:r>
              <a:rPr lang="en-US" dirty="0">
                <a:latin typeface="Palatino" pitchFamily="2" charset="77"/>
                <a:ea typeface="Palatino" pitchFamily="2" charset="77"/>
              </a:rPr>
              <a:t>to all ministries of the Church.</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Baptismal Font, Mexicali, Mexico, 20th Century</a:t>
            </a:r>
          </a:p>
        </p:txBody>
      </p:sp>
      <p:pic>
        <p:nvPicPr>
          <p:cNvPr id="5" name="Picture 4" descr="A painting on a wall&#10;&#10;Description automatically generated with low confidence">
            <a:extLst>
              <a:ext uri="{FF2B5EF4-FFF2-40B4-BE49-F238E27FC236}">
                <a16:creationId xmlns:a16="http://schemas.microsoft.com/office/drawing/2014/main" id="{8B6DF905-184E-D14B-A7F4-C1765076536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76063" y="1823438"/>
            <a:ext cx="3077737" cy="4109491"/>
          </a:xfrm>
          <a:prstGeom prst="rect">
            <a:avLst/>
          </a:prstGeom>
        </p:spPr>
      </p:pic>
    </p:spTree>
    <p:extLst>
      <p:ext uri="{BB962C8B-B14F-4D97-AF65-F5344CB8AC3E}">
        <p14:creationId xmlns:p14="http://schemas.microsoft.com/office/powerpoint/2010/main" val="1253547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 Brief Statement of Faith</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8166652" cy="4351338"/>
          </a:xfrm>
        </p:spPr>
        <p:txBody>
          <a:bodyPr>
            <a:noAutofit/>
          </a:bodyPr>
          <a:lstStyle/>
          <a:p>
            <a:pPr marL="0" indent="0">
              <a:buNone/>
            </a:pPr>
            <a:r>
              <a:rPr lang="en-US" dirty="0">
                <a:latin typeface="Palatino" pitchFamily="2" charset="77"/>
                <a:ea typeface="Palatino" pitchFamily="2" charset="77"/>
              </a:rPr>
              <a:t>In a broken and fearful world</a:t>
            </a:r>
            <a:br>
              <a:rPr lang="en-US" dirty="0">
                <a:latin typeface="Palatino" pitchFamily="2" charset="77"/>
                <a:ea typeface="Palatino" pitchFamily="2" charset="77"/>
              </a:rPr>
            </a:br>
            <a:r>
              <a:rPr lang="en-US" dirty="0">
                <a:latin typeface="Palatino" pitchFamily="2" charset="77"/>
                <a:ea typeface="Palatino" pitchFamily="2" charset="77"/>
              </a:rPr>
              <a:t>the Spirit gives us courage</a:t>
            </a:r>
            <a:br>
              <a:rPr lang="en-US" dirty="0">
                <a:latin typeface="Palatino" pitchFamily="2" charset="77"/>
                <a:ea typeface="Palatino" pitchFamily="2" charset="77"/>
              </a:rPr>
            </a:br>
            <a:r>
              <a:rPr lang="en-US" dirty="0">
                <a:latin typeface="Palatino" pitchFamily="2" charset="77"/>
                <a:ea typeface="Palatino" pitchFamily="2" charset="77"/>
              </a:rPr>
              <a:t>to pray without ceasing,</a:t>
            </a:r>
            <a:br>
              <a:rPr lang="en-US" dirty="0">
                <a:latin typeface="Palatino" pitchFamily="2" charset="77"/>
                <a:ea typeface="Palatino" pitchFamily="2" charset="77"/>
              </a:rPr>
            </a:br>
            <a:r>
              <a:rPr lang="en-US" dirty="0">
                <a:latin typeface="Palatino" pitchFamily="2" charset="77"/>
                <a:ea typeface="Palatino" pitchFamily="2" charset="77"/>
              </a:rPr>
              <a:t>to witness among all peoples </a:t>
            </a:r>
            <a:br>
              <a:rPr lang="en-US" dirty="0">
                <a:latin typeface="Palatino" pitchFamily="2" charset="77"/>
                <a:ea typeface="Palatino" pitchFamily="2" charset="77"/>
              </a:rPr>
            </a:br>
            <a:r>
              <a:rPr lang="en-US" dirty="0">
                <a:latin typeface="Palatino" pitchFamily="2" charset="77"/>
                <a:ea typeface="Palatino" pitchFamily="2" charset="77"/>
              </a:rPr>
              <a:t>to Christ as Lord and Savior,</a:t>
            </a:r>
            <a:br>
              <a:rPr lang="en-US" dirty="0">
                <a:latin typeface="Palatino" pitchFamily="2" charset="77"/>
                <a:ea typeface="Palatino" pitchFamily="2" charset="77"/>
              </a:rPr>
            </a:br>
            <a:r>
              <a:rPr lang="en-US" dirty="0">
                <a:latin typeface="Palatino" pitchFamily="2" charset="77"/>
                <a:ea typeface="Palatino" pitchFamily="2" charset="77"/>
              </a:rPr>
              <a:t>to unmask idolatries </a:t>
            </a:r>
            <a:br>
              <a:rPr lang="en-US" dirty="0">
                <a:latin typeface="Palatino" pitchFamily="2" charset="77"/>
                <a:ea typeface="Palatino" pitchFamily="2" charset="77"/>
              </a:rPr>
            </a:br>
            <a:r>
              <a:rPr lang="en-US" dirty="0">
                <a:latin typeface="Palatino" pitchFamily="2" charset="77"/>
                <a:ea typeface="Palatino" pitchFamily="2" charset="77"/>
              </a:rPr>
              <a:t>in Church and culture,</a:t>
            </a:r>
            <a:br>
              <a:rPr lang="en-US" dirty="0">
                <a:latin typeface="Palatino" pitchFamily="2" charset="77"/>
                <a:ea typeface="Palatino" pitchFamily="2" charset="77"/>
              </a:rPr>
            </a:br>
            <a:r>
              <a:rPr lang="en-US" dirty="0">
                <a:latin typeface="Palatino" pitchFamily="2" charset="77"/>
                <a:ea typeface="Palatino" pitchFamily="2" charset="77"/>
              </a:rPr>
              <a:t>to hear the voices </a:t>
            </a:r>
            <a:br>
              <a:rPr lang="en-US" dirty="0">
                <a:latin typeface="Palatino" pitchFamily="2" charset="77"/>
                <a:ea typeface="Palatino" pitchFamily="2" charset="77"/>
              </a:rPr>
            </a:br>
            <a:r>
              <a:rPr lang="en-US" dirty="0">
                <a:latin typeface="Palatino" pitchFamily="2" charset="77"/>
                <a:ea typeface="Palatino" pitchFamily="2" charset="77"/>
              </a:rPr>
              <a:t>of peoples long silenced,</a:t>
            </a:r>
            <a:br>
              <a:rPr lang="en-US" dirty="0">
                <a:latin typeface="Palatino" pitchFamily="2" charset="77"/>
                <a:ea typeface="Palatino" pitchFamily="2" charset="77"/>
              </a:rPr>
            </a:br>
            <a:r>
              <a:rPr lang="en-US" dirty="0">
                <a:latin typeface="Palatino" pitchFamily="2" charset="77"/>
                <a:ea typeface="Palatino" pitchFamily="2" charset="77"/>
              </a:rPr>
              <a:t>and to work with others </a:t>
            </a:r>
            <a:br>
              <a:rPr lang="en-US" dirty="0">
                <a:latin typeface="Palatino" pitchFamily="2" charset="77"/>
                <a:ea typeface="Palatino" pitchFamily="2" charset="77"/>
              </a:rPr>
            </a:br>
            <a:r>
              <a:rPr lang="en-US" dirty="0">
                <a:latin typeface="Palatino" pitchFamily="2" charset="77"/>
                <a:ea typeface="Palatino" pitchFamily="2" charset="77"/>
              </a:rPr>
              <a:t>for justice, freedom, and peace.</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“In the Beginning,” Brian Whelan, 2003</a:t>
            </a:r>
          </a:p>
        </p:txBody>
      </p:sp>
      <p:pic>
        <p:nvPicPr>
          <p:cNvPr id="5" name="Picture 4" descr="A picture containing text, colorful&#10;&#10;Description automatically generated">
            <a:extLst>
              <a:ext uri="{FF2B5EF4-FFF2-40B4-BE49-F238E27FC236}">
                <a16:creationId xmlns:a16="http://schemas.microsoft.com/office/drawing/2014/main" id="{774279B5-CD97-AA44-8FE5-C74E7353DE2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950582" y="1825624"/>
            <a:ext cx="2403217" cy="4105117"/>
          </a:xfrm>
          <a:prstGeom prst="rect">
            <a:avLst/>
          </a:prstGeom>
        </p:spPr>
      </p:pic>
    </p:spTree>
    <p:extLst>
      <p:ext uri="{BB962C8B-B14F-4D97-AF65-F5344CB8AC3E}">
        <p14:creationId xmlns:p14="http://schemas.microsoft.com/office/powerpoint/2010/main" val="2095018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 Brief Statement of Faith</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8166652" cy="4351338"/>
          </a:xfrm>
        </p:spPr>
        <p:txBody>
          <a:bodyPr>
            <a:noAutofit/>
          </a:bodyPr>
          <a:lstStyle/>
          <a:p>
            <a:pPr marL="0" indent="0">
              <a:buNone/>
            </a:pPr>
            <a:r>
              <a:rPr lang="en-US" dirty="0">
                <a:latin typeface="Palatino" pitchFamily="2" charset="77"/>
                <a:ea typeface="Palatino" pitchFamily="2" charset="77"/>
              </a:rPr>
              <a:t>In gratitude to God, </a:t>
            </a:r>
            <a:br>
              <a:rPr lang="en-US" dirty="0">
                <a:latin typeface="Palatino" pitchFamily="2" charset="77"/>
                <a:ea typeface="Palatino" pitchFamily="2" charset="77"/>
              </a:rPr>
            </a:br>
            <a:r>
              <a:rPr lang="en-US" dirty="0">
                <a:latin typeface="Palatino" pitchFamily="2" charset="77"/>
                <a:ea typeface="Palatino" pitchFamily="2" charset="77"/>
              </a:rPr>
              <a:t>empowered by the Spirit,</a:t>
            </a:r>
            <a:br>
              <a:rPr lang="en-US" dirty="0">
                <a:latin typeface="Palatino" pitchFamily="2" charset="77"/>
                <a:ea typeface="Palatino" pitchFamily="2" charset="77"/>
              </a:rPr>
            </a:br>
            <a:r>
              <a:rPr lang="en-US" dirty="0">
                <a:latin typeface="Palatino" pitchFamily="2" charset="77"/>
                <a:ea typeface="Palatino" pitchFamily="2" charset="77"/>
              </a:rPr>
              <a:t>we strive to serve Christ </a:t>
            </a:r>
            <a:br>
              <a:rPr lang="en-US" dirty="0">
                <a:latin typeface="Palatino" pitchFamily="2" charset="77"/>
                <a:ea typeface="Palatino" pitchFamily="2" charset="77"/>
              </a:rPr>
            </a:br>
            <a:r>
              <a:rPr lang="en-US" dirty="0">
                <a:latin typeface="Palatino" pitchFamily="2" charset="77"/>
                <a:ea typeface="Palatino" pitchFamily="2" charset="77"/>
              </a:rPr>
              <a:t>in our daily tasks</a:t>
            </a:r>
            <a:br>
              <a:rPr lang="en-US" dirty="0">
                <a:latin typeface="Palatino" pitchFamily="2" charset="77"/>
                <a:ea typeface="Palatino" pitchFamily="2" charset="77"/>
              </a:rPr>
            </a:br>
            <a:r>
              <a:rPr lang="en-US" dirty="0">
                <a:latin typeface="Palatino" pitchFamily="2" charset="77"/>
                <a:ea typeface="Palatino" pitchFamily="2" charset="77"/>
              </a:rPr>
              <a:t>and to live holy and joyful lives,</a:t>
            </a:r>
            <a:br>
              <a:rPr lang="en-US" dirty="0">
                <a:latin typeface="Palatino" pitchFamily="2" charset="77"/>
                <a:ea typeface="Palatino" pitchFamily="2" charset="77"/>
              </a:rPr>
            </a:br>
            <a:r>
              <a:rPr lang="en-US" dirty="0">
                <a:latin typeface="Palatino" pitchFamily="2" charset="77"/>
                <a:ea typeface="Palatino" pitchFamily="2" charset="77"/>
              </a:rPr>
              <a:t>even as we watch </a:t>
            </a:r>
            <a:br>
              <a:rPr lang="en-US" dirty="0">
                <a:latin typeface="Palatino" pitchFamily="2" charset="77"/>
                <a:ea typeface="Palatino" pitchFamily="2" charset="77"/>
              </a:rPr>
            </a:br>
            <a:r>
              <a:rPr lang="en-US" dirty="0">
                <a:latin typeface="Palatino" pitchFamily="2" charset="77"/>
                <a:ea typeface="Palatino" pitchFamily="2" charset="77"/>
              </a:rPr>
              <a:t>for God’s new heaven </a:t>
            </a:r>
            <a:br>
              <a:rPr lang="en-US" dirty="0">
                <a:latin typeface="Palatino" pitchFamily="2" charset="77"/>
                <a:ea typeface="Palatino" pitchFamily="2" charset="77"/>
              </a:rPr>
            </a:br>
            <a:r>
              <a:rPr lang="en-US" dirty="0">
                <a:latin typeface="Palatino" pitchFamily="2" charset="77"/>
                <a:ea typeface="Palatino" pitchFamily="2" charset="77"/>
              </a:rPr>
              <a:t>and new earth,</a:t>
            </a:r>
            <a:br>
              <a:rPr lang="en-US" dirty="0">
                <a:latin typeface="Palatino" pitchFamily="2" charset="77"/>
                <a:ea typeface="Palatino" pitchFamily="2" charset="77"/>
              </a:rPr>
            </a:br>
            <a:r>
              <a:rPr lang="en-US" dirty="0">
                <a:latin typeface="Palatino" pitchFamily="2" charset="77"/>
                <a:ea typeface="Palatino" pitchFamily="2" charset="77"/>
              </a:rPr>
              <a:t>praying, “Come, Lord Jesus!”</a:t>
            </a:r>
          </a:p>
          <a:p>
            <a:pPr marL="0" indent="0">
              <a:buNone/>
            </a:pPr>
            <a:r>
              <a:rPr lang="en-US" sz="2400" dirty="0">
                <a:latin typeface="Palatino" pitchFamily="2" charset="77"/>
                <a:ea typeface="Palatino" pitchFamily="2" charset="77"/>
              </a:rPr>
              <a:t>   —</a:t>
            </a:r>
            <a:r>
              <a:rPr lang="en-US" sz="2400" i="1" dirty="0">
                <a:latin typeface="Palatino" pitchFamily="2" charset="77"/>
                <a:ea typeface="Palatino" pitchFamily="2" charset="77"/>
              </a:rPr>
              <a:t>Book of Confessions</a:t>
            </a:r>
            <a:r>
              <a:rPr lang="en-US" sz="2400" dirty="0">
                <a:latin typeface="Palatino" pitchFamily="2" charset="77"/>
                <a:ea typeface="Palatino" pitchFamily="2" charset="77"/>
              </a:rPr>
              <a:t>, 11.4</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“Coming of the Holy Spirit,” Eva </a:t>
            </a:r>
            <a:r>
              <a:rPr lang="en-US" sz="1000" dirty="0" err="1">
                <a:latin typeface="Palatino" pitchFamily="2" charset="77"/>
                <a:ea typeface="Palatino" pitchFamily="2" charset="77"/>
              </a:rPr>
              <a:t>Kun</a:t>
            </a:r>
            <a:r>
              <a:rPr lang="en-US" sz="1000" dirty="0">
                <a:latin typeface="Palatino" pitchFamily="2" charset="77"/>
                <a:ea typeface="Palatino" pitchFamily="2" charset="77"/>
              </a:rPr>
              <a:t>, 2016</a:t>
            </a:r>
          </a:p>
        </p:txBody>
      </p:sp>
      <p:pic>
        <p:nvPicPr>
          <p:cNvPr id="5" name="Picture 4" descr="A picture containing wooden, old, stone&#10;&#10;Description automatically generated">
            <a:extLst>
              <a:ext uri="{FF2B5EF4-FFF2-40B4-BE49-F238E27FC236}">
                <a16:creationId xmlns:a16="http://schemas.microsoft.com/office/drawing/2014/main" id="{D0AAD655-AF0D-D840-A111-65F4EA34B0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70595" y="1806704"/>
            <a:ext cx="4083205" cy="4124037"/>
          </a:xfrm>
          <a:prstGeom prst="rect">
            <a:avLst/>
          </a:prstGeom>
        </p:spPr>
      </p:pic>
    </p:spTree>
    <p:extLst>
      <p:ext uri="{BB962C8B-B14F-4D97-AF65-F5344CB8AC3E}">
        <p14:creationId xmlns:p14="http://schemas.microsoft.com/office/powerpoint/2010/main" val="1902923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Questions for Discussion or Reflection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867400" cy="4351338"/>
          </a:xfrm>
        </p:spPr>
        <p:txBody>
          <a:bodyPr>
            <a:normAutofit/>
          </a:bodyPr>
          <a:lstStyle/>
          <a:p>
            <a:pPr marL="514350" indent="-514350">
              <a:buFont typeface="+mj-lt"/>
              <a:buAutoNum type="arabicParenR"/>
            </a:pPr>
            <a:r>
              <a:rPr lang="en-US" i="1" dirty="0">
                <a:latin typeface="Palatino" pitchFamily="2" charset="77"/>
                <a:ea typeface="Palatino" pitchFamily="2" charset="77"/>
              </a:rPr>
              <a:t>What does a Brief Statement of Faith have to say about building congregational vitality?</a:t>
            </a:r>
          </a:p>
          <a:p>
            <a:pPr marL="514350" indent="-514350">
              <a:buFont typeface="+mj-lt"/>
              <a:buAutoNum type="arabicParenR"/>
            </a:pPr>
            <a:r>
              <a:rPr lang="en-US" i="1" dirty="0">
                <a:latin typeface="Palatino" pitchFamily="2" charset="77"/>
                <a:ea typeface="Palatino" pitchFamily="2" charset="77"/>
              </a:rPr>
              <a:t>With respect to congregational vitality, how does this confession declare who we are, what we believe, and what we resolve to do?</a:t>
            </a:r>
          </a:p>
          <a:p>
            <a:pPr marL="514350" indent="-514350">
              <a:buFont typeface="+mj-lt"/>
              <a:buAutoNum type="arabicParenR"/>
            </a:pPr>
            <a:r>
              <a:rPr lang="en-US" i="1" dirty="0">
                <a:latin typeface="Palatino" pitchFamily="2" charset="77"/>
                <a:ea typeface="Palatino" pitchFamily="2" charset="77"/>
              </a:rPr>
              <a:t>How does it state our convictions? How might it shape our actions?</a:t>
            </a:r>
          </a:p>
        </p:txBody>
      </p:sp>
      <p:pic>
        <p:nvPicPr>
          <p:cNvPr id="6" name="Graphic 5" descr="Chat outline">
            <a:extLst>
              <a:ext uri="{FF2B5EF4-FFF2-40B4-BE49-F238E27FC236}">
                <a16:creationId xmlns:a16="http://schemas.microsoft.com/office/drawing/2014/main" id="{D977E7DA-A85A-3F46-AD0D-0C70943089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4390" y="1679295"/>
            <a:ext cx="3499410" cy="3499410"/>
          </a:xfrm>
          <a:prstGeom prst="rect">
            <a:avLst/>
          </a:prstGeom>
        </p:spPr>
      </p:pic>
    </p:spTree>
    <p:extLst>
      <p:ext uri="{BB962C8B-B14F-4D97-AF65-F5344CB8AC3E}">
        <p14:creationId xmlns:p14="http://schemas.microsoft.com/office/powerpoint/2010/main" val="145638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2C99E2-151E-154C-B1C5-80AB8B563FDB}"/>
              </a:ext>
            </a:extLst>
          </p:cNvPr>
          <p:cNvSpPr/>
          <p:nvPr/>
        </p:nvSpPr>
        <p:spPr>
          <a:xfrm>
            <a:off x="0" y="0"/>
            <a:ext cx="12192000" cy="6858000"/>
          </a:xfrm>
          <a:prstGeom prst="rect">
            <a:avLst/>
          </a:prstGeom>
          <a:solidFill>
            <a:srgbClr val="303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solidFill>
                  <a:schemeClr val="bg1"/>
                </a:solidFill>
                <a:latin typeface="Optima" panose="02000503060000020004" pitchFamily="2" charset="0"/>
              </a:rPr>
              <a:t>The Foundations of Presbyterian Polity</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182033" cy="4351338"/>
          </a:xfrm>
        </p:spPr>
        <p:txBody>
          <a:bodyPr>
            <a:normAutofit/>
          </a:bodyPr>
          <a:lstStyle/>
          <a:p>
            <a:pPr marL="0" indent="0">
              <a:buNone/>
            </a:pPr>
            <a:r>
              <a:rPr lang="en-US" i="1" dirty="0">
                <a:solidFill>
                  <a:schemeClr val="bg1"/>
                </a:solidFill>
                <a:latin typeface="Palatino" pitchFamily="2" charset="77"/>
                <a:ea typeface="Palatino" pitchFamily="2" charset="77"/>
              </a:rPr>
              <a:t>The Foundations of Presbyterian Polity sets forth the principles that undergird the church’s mission, faith, and form of government.</a:t>
            </a:r>
          </a:p>
          <a:p>
            <a:pPr marL="0" indent="0">
              <a:buNone/>
            </a:pPr>
            <a:endParaRPr lang="en-US" i="1" dirty="0">
              <a:solidFill>
                <a:schemeClr val="bg1"/>
              </a:solidFill>
              <a:latin typeface="Palatino" pitchFamily="2" charset="77"/>
              <a:ea typeface="Palatino" pitchFamily="2" charset="77"/>
            </a:endParaRPr>
          </a:p>
          <a:p>
            <a:pPr marL="0" indent="0">
              <a:buNone/>
            </a:pPr>
            <a:r>
              <a:rPr lang="en-US" sz="2400" b="1" dirty="0">
                <a:solidFill>
                  <a:schemeClr val="bg1"/>
                </a:solidFill>
                <a:latin typeface="Optima" panose="02000503060000020004" pitchFamily="2" charset="0"/>
                <a:ea typeface="Palatino" pitchFamily="2" charset="77"/>
              </a:rPr>
              <a:t>This presentation highlights excerpts from the Foundations of Presbyterian Polity pertaining to the work of building congregational vitality. </a:t>
            </a:r>
          </a:p>
          <a:p>
            <a:pPr marL="0" indent="0">
              <a:buNone/>
            </a:pPr>
            <a:endParaRPr lang="en-US" i="1" dirty="0">
              <a:solidFill>
                <a:schemeClr val="bg1"/>
              </a:solidFill>
              <a:latin typeface="Palatino" pitchFamily="2" charset="77"/>
              <a:ea typeface="Palatino" pitchFamily="2" charset="77"/>
            </a:endParaRPr>
          </a:p>
        </p:txBody>
      </p:sp>
      <p:sp>
        <p:nvSpPr>
          <p:cNvPr id="11" name="Rectangle 10">
            <a:extLst>
              <a:ext uri="{FF2B5EF4-FFF2-40B4-BE49-F238E27FC236}">
                <a16:creationId xmlns:a16="http://schemas.microsoft.com/office/drawing/2014/main" id="{F1812F8B-610E-184E-A6A6-A7C213D4F33E}"/>
              </a:ext>
            </a:extLst>
          </p:cNvPr>
          <p:cNvSpPr/>
          <p:nvPr/>
        </p:nvSpPr>
        <p:spPr>
          <a:xfrm>
            <a:off x="8332838" y="1504335"/>
            <a:ext cx="3185651" cy="467262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application&#10;&#10;Description automatically generated">
            <a:extLst>
              <a:ext uri="{FF2B5EF4-FFF2-40B4-BE49-F238E27FC236}">
                <a16:creationId xmlns:a16="http://schemas.microsoft.com/office/drawing/2014/main" id="{60775B67-EA11-E040-9BC7-C692FFD739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4191791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Foundations of Presbyterian Polity</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6141720" cy="4351338"/>
          </a:xfrm>
        </p:spPr>
        <p:txBody>
          <a:bodyPr>
            <a:noAutofit/>
          </a:bodyPr>
          <a:lstStyle/>
          <a:p>
            <a:pPr marL="0" indent="0">
              <a:buNone/>
            </a:pPr>
            <a:r>
              <a:rPr lang="en-US" b="1" dirty="0">
                <a:latin typeface="Palatino" pitchFamily="2" charset="77"/>
                <a:ea typeface="Palatino" pitchFamily="2" charset="77"/>
              </a:rPr>
              <a:t>The Great Ends of the Church</a:t>
            </a:r>
          </a:p>
          <a:p>
            <a:pPr marL="0" indent="0">
              <a:buNone/>
            </a:pPr>
            <a:r>
              <a:rPr lang="en-US" dirty="0">
                <a:latin typeface="Palatino" pitchFamily="2" charset="77"/>
                <a:ea typeface="Palatino" pitchFamily="2" charset="77"/>
              </a:rPr>
              <a:t>The great ends of the Church are: the proclamation of the gospel for the salvation of humankind; the shelter, nurture, and spiritual fellowship of the children of God; the maintenance of divine worship; the preservation of the truth; the promotion of social righteousness; and the exhibition of the Kingdom of Heaven to the world.</a:t>
            </a:r>
            <a:br>
              <a:rPr lang="en-US" dirty="0">
                <a:latin typeface="Palatino" pitchFamily="2" charset="77"/>
                <a:ea typeface="Palatino" pitchFamily="2" charset="77"/>
              </a:rPr>
            </a:br>
            <a:r>
              <a:rPr lang="en-US" sz="2400" dirty="0">
                <a:latin typeface="Palatino" pitchFamily="2" charset="77"/>
                <a:ea typeface="Palatino" pitchFamily="2" charset="77"/>
              </a:rPr>
              <a:t>   — </a:t>
            </a:r>
            <a:r>
              <a:rPr lang="en-US" sz="2400" i="1" dirty="0">
                <a:latin typeface="Palatino" pitchFamily="2" charset="77"/>
                <a:ea typeface="Palatino" pitchFamily="2" charset="77"/>
              </a:rPr>
              <a:t>Book of Order</a:t>
            </a:r>
            <a:r>
              <a:rPr lang="en-US" sz="2400" dirty="0">
                <a:latin typeface="Palatino" pitchFamily="2" charset="77"/>
                <a:ea typeface="Palatino" pitchFamily="2" charset="77"/>
              </a:rPr>
              <a:t>, F-1.0304</a:t>
            </a:r>
          </a:p>
        </p:txBody>
      </p:sp>
      <p:sp>
        <p:nvSpPr>
          <p:cNvPr id="6" name="TextBox 5">
            <a:extLst>
              <a:ext uri="{FF2B5EF4-FFF2-40B4-BE49-F238E27FC236}">
                <a16:creationId xmlns:a16="http://schemas.microsoft.com/office/drawing/2014/main" id="{08E9F84E-9A87-3D43-B2E5-6EF133CE607F}"/>
              </a:ext>
            </a:extLst>
          </p:cNvPr>
          <p:cNvSpPr txBox="1"/>
          <p:nvPr/>
        </p:nvSpPr>
        <p:spPr>
          <a:xfrm>
            <a:off x="7349705" y="5930741"/>
            <a:ext cx="4004095" cy="246221"/>
          </a:xfrm>
          <a:prstGeom prst="rect">
            <a:avLst/>
          </a:prstGeom>
          <a:noFill/>
        </p:spPr>
        <p:txBody>
          <a:bodyPr wrap="square" rtlCol="0">
            <a:spAutoFit/>
          </a:bodyPr>
          <a:lstStyle/>
          <a:p>
            <a:pPr algn="r"/>
            <a:r>
              <a:rPr lang="en-US" sz="1000" dirty="0">
                <a:latin typeface="Palatino" pitchFamily="2" charset="77"/>
                <a:ea typeface="Palatino" pitchFamily="2" charset="77"/>
              </a:rPr>
              <a:t>Great Ends of the Church Banners, PC(USA), 20th Century</a:t>
            </a:r>
          </a:p>
        </p:txBody>
      </p:sp>
      <p:pic>
        <p:nvPicPr>
          <p:cNvPr id="5" name="Picture 4" descr="A picture containing text, window&#10;&#10;Description automatically generated">
            <a:extLst>
              <a:ext uri="{FF2B5EF4-FFF2-40B4-BE49-F238E27FC236}">
                <a16:creationId xmlns:a16="http://schemas.microsoft.com/office/drawing/2014/main" id="{DE06F742-6991-9C47-9AC5-2E9110BECB2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49705" y="1915011"/>
            <a:ext cx="1471241" cy="4015729"/>
          </a:xfrm>
          <a:prstGeom prst="rect">
            <a:avLst/>
          </a:prstGeom>
        </p:spPr>
      </p:pic>
      <p:pic>
        <p:nvPicPr>
          <p:cNvPr id="8" name="Picture 7" descr="A picture containing text, window&#10;&#10;Description automatically generated">
            <a:extLst>
              <a:ext uri="{FF2B5EF4-FFF2-40B4-BE49-F238E27FC236}">
                <a16:creationId xmlns:a16="http://schemas.microsoft.com/office/drawing/2014/main" id="{D23E808D-84BF-6940-AE13-EBAA169B713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660"/>
          <a:stretch/>
        </p:blipFill>
        <p:spPr>
          <a:xfrm>
            <a:off x="10023895" y="1825625"/>
            <a:ext cx="1329905" cy="4105115"/>
          </a:xfrm>
          <a:prstGeom prst="rect">
            <a:avLst/>
          </a:prstGeom>
        </p:spPr>
      </p:pic>
      <p:pic>
        <p:nvPicPr>
          <p:cNvPr id="9" name="Picture 8" descr="A picture containing text, window&#10;&#10;Description automatically generated">
            <a:extLst>
              <a:ext uri="{FF2B5EF4-FFF2-40B4-BE49-F238E27FC236}">
                <a16:creationId xmlns:a16="http://schemas.microsoft.com/office/drawing/2014/main" id="{F8AA5F1F-3B6A-0F4F-A560-5E9E7A8B032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800392" y="1915010"/>
            <a:ext cx="1304249" cy="4025918"/>
          </a:xfrm>
          <a:prstGeom prst="rect">
            <a:avLst/>
          </a:prstGeom>
        </p:spPr>
      </p:pic>
    </p:spTree>
    <p:extLst>
      <p:ext uri="{BB962C8B-B14F-4D97-AF65-F5344CB8AC3E}">
        <p14:creationId xmlns:p14="http://schemas.microsoft.com/office/powerpoint/2010/main" val="383817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Questions for Discussion or Reflection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7016190" cy="4351338"/>
          </a:xfrm>
        </p:spPr>
        <p:txBody>
          <a:bodyPr>
            <a:normAutofit/>
          </a:bodyPr>
          <a:lstStyle/>
          <a:p>
            <a:pPr marL="514350" indent="-514350">
              <a:buFont typeface="+mj-lt"/>
              <a:buAutoNum type="arabicParenR"/>
            </a:pPr>
            <a:r>
              <a:rPr lang="en-US" i="1" dirty="0">
                <a:latin typeface="Palatino" pitchFamily="2" charset="77"/>
                <a:ea typeface="Palatino" pitchFamily="2" charset="77"/>
              </a:rPr>
              <a:t>What do the “Great Ends of the Church” in the Foundations of Presbyterian Polity have to say about building congregational vitality?</a:t>
            </a:r>
          </a:p>
          <a:p>
            <a:pPr marL="514350" indent="-514350">
              <a:buFont typeface="+mj-lt"/>
              <a:buAutoNum type="arabicParenR"/>
            </a:pPr>
            <a:r>
              <a:rPr lang="en-US" i="1" dirty="0">
                <a:latin typeface="Palatino" pitchFamily="2" charset="77"/>
                <a:ea typeface="Palatino" pitchFamily="2" charset="77"/>
              </a:rPr>
              <a:t>With respect to congregational vitality and in light of the Confessions, how do the Foundations of Presbyterian Polity inform the identity and mission of the church?</a:t>
            </a:r>
          </a:p>
          <a:p>
            <a:pPr marL="514350" indent="-514350">
              <a:buFont typeface="+mj-lt"/>
              <a:buAutoNum type="arabicParenR"/>
            </a:pPr>
            <a:r>
              <a:rPr lang="en-US" i="1" dirty="0">
                <a:latin typeface="Palatino" pitchFamily="2" charset="77"/>
                <a:ea typeface="Palatino" pitchFamily="2" charset="77"/>
              </a:rPr>
              <a:t>How can Presbyterian polity contribute to building congregational vitality?</a:t>
            </a:r>
          </a:p>
        </p:txBody>
      </p:sp>
      <p:pic>
        <p:nvPicPr>
          <p:cNvPr id="6" name="Graphic 5" descr="Chat outline">
            <a:extLst>
              <a:ext uri="{FF2B5EF4-FFF2-40B4-BE49-F238E27FC236}">
                <a16:creationId xmlns:a16="http://schemas.microsoft.com/office/drawing/2014/main" id="{D977E7DA-A85A-3F46-AD0D-0C70943089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4390" y="1679295"/>
            <a:ext cx="3499410" cy="3499410"/>
          </a:xfrm>
          <a:prstGeom prst="rect">
            <a:avLst/>
          </a:prstGeom>
        </p:spPr>
      </p:pic>
    </p:spTree>
    <p:extLst>
      <p:ext uri="{BB962C8B-B14F-4D97-AF65-F5344CB8AC3E}">
        <p14:creationId xmlns:p14="http://schemas.microsoft.com/office/powerpoint/2010/main" val="2900962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2C99E2-151E-154C-B1C5-80AB8B563FDB}"/>
              </a:ext>
            </a:extLst>
          </p:cNvPr>
          <p:cNvSpPr/>
          <p:nvPr/>
        </p:nvSpPr>
        <p:spPr>
          <a:xfrm>
            <a:off x="0" y="0"/>
            <a:ext cx="12192000" cy="6858000"/>
          </a:xfrm>
          <a:prstGeom prst="rect">
            <a:avLst/>
          </a:prstGeom>
          <a:solidFill>
            <a:srgbClr val="303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solidFill>
                  <a:schemeClr val="bg1"/>
                </a:solidFill>
                <a:latin typeface="Optima" panose="02000503060000020004" pitchFamily="2" charset="0"/>
              </a:rPr>
              <a:t>The Form of Government</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182033" cy="4351338"/>
          </a:xfrm>
        </p:spPr>
        <p:txBody>
          <a:bodyPr>
            <a:normAutofit/>
          </a:bodyPr>
          <a:lstStyle/>
          <a:p>
            <a:pPr marL="0" indent="0">
              <a:buNone/>
            </a:pPr>
            <a:r>
              <a:rPr lang="en-US" i="1" dirty="0">
                <a:solidFill>
                  <a:schemeClr val="bg1"/>
                </a:solidFill>
                <a:latin typeface="Palatino" pitchFamily="2" charset="77"/>
                <a:ea typeface="Palatino" pitchFamily="2" charset="77"/>
              </a:rPr>
              <a:t>The Form of Government establishes the organization of the denomination, defining membership and ministry and determining structures of oversight for the church’s mission. </a:t>
            </a:r>
          </a:p>
          <a:p>
            <a:pPr marL="0" indent="0">
              <a:buNone/>
            </a:pPr>
            <a:endParaRPr lang="en-US" i="1" dirty="0">
              <a:solidFill>
                <a:schemeClr val="bg1"/>
              </a:solidFill>
              <a:latin typeface="Palatino" pitchFamily="2" charset="77"/>
              <a:ea typeface="Palatino" pitchFamily="2" charset="77"/>
            </a:endParaRPr>
          </a:p>
          <a:p>
            <a:pPr marL="0" indent="0">
              <a:buNone/>
            </a:pPr>
            <a:r>
              <a:rPr lang="en-US" sz="2400" b="1" dirty="0">
                <a:solidFill>
                  <a:schemeClr val="bg1"/>
                </a:solidFill>
                <a:latin typeface="Optima" panose="02000503060000020004" pitchFamily="2" charset="0"/>
                <a:ea typeface="Palatino" pitchFamily="2" charset="77"/>
              </a:rPr>
              <a:t>This presentation highlights excerpts from the Form of Government pertaining to the work of building congregational vitality. </a:t>
            </a:r>
          </a:p>
        </p:txBody>
      </p:sp>
      <p:sp>
        <p:nvSpPr>
          <p:cNvPr id="11" name="Rectangle 10">
            <a:extLst>
              <a:ext uri="{FF2B5EF4-FFF2-40B4-BE49-F238E27FC236}">
                <a16:creationId xmlns:a16="http://schemas.microsoft.com/office/drawing/2014/main" id="{F1812F8B-610E-184E-A6A6-A7C213D4F33E}"/>
              </a:ext>
            </a:extLst>
          </p:cNvPr>
          <p:cNvSpPr/>
          <p:nvPr/>
        </p:nvSpPr>
        <p:spPr>
          <a:xfrm>
            <a:off x="8332838" y="1504335"/>
            <a:ext cx="3185651" cy="467262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application&#10;&#10;Description automatically generated">
            <a:extLst>
              <a:ext uri="{FF2B5EF4-FFF2-40B4-BE49-F238E27FC236}">
                <a16:creationId xmlns:a16="http://schemas.microsoft.com/office/drawing/2014/main" id="{60775B67-EA11-E040-9BC7-C692FFD739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2500470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What Are the Confessions?</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7171267" cy="4351338"/>
          </a:xfrm>
        </p:spPr>
        <p:txBody>
          <a:bodyPr>
            <a:noAutofit/>
          </a:bodyPr>
          <a:lstStyle/>
          <a:p>
            <a:pPr marL="0" indent="0">
              <a:buNone/>
            </a:pPr>
            <a:r>
              <a:rPr lang="en-US" dirty="0">
                <a:latin typeface="Palatino" pitchFamily="2" charset="77"/>
                <a:ea typeface="Palatino" pitchFamily="2" charset="77"/>
              </a:rPr>
              <a:t>The Presbyterian Church (U.S.A.) states its faith and bears witness to God’s grace in Jesus Christ in the creeds and confessions in the </a:t>
            </a:r>
            <a:r>
              <a:rPr lang="en-US" i="1" dirty="0">
                <a:latin typeface="Palatino" pitchFamily="2" charset="77"/>
                <a:ea typeface="Palatino" pitchFamily="2" charset="77"/>
              </a:rPr>
              <a:t>Book of Confessions</a:t>
            </a:r>
            <a:r>
              <a:rPr lang="en-US" dirty="0">
                <a:latin typeface="Palatino" pitchFamily="2" charset="77"/>
                <a:ea typeface="Palatino" pitchFamily="2" charset="77"/>
              </a:rPr>
              <a:t>. In these statements the church declares to its members and to the world </a:t>
            </a:r>
            <a:r>
              <a:rPr lang="en-US" dirty="0">
                <a:solidFill>
                  <a:srgbClr val="FF0000"/>
                </a:solidFill>
                <a:latin typeface="Palatino" pitchFamily="2" charset="77"/>
                <a:ea typeface="Palatino" pitchFamily="2" charset="77"/>
              </a:rPr>
              <a:t>who and what it is, what it believes, and what it resolves to do</a:t>
            </a:r>
            <a:r>
              <a:rPr lang="en-US" dirty="0">
                <a:latin typeface="Palatino" pitchFamily="2" charset="77"/>
                <a:ea typeface="Palatino" pitchFamily="2" charset="77"/>
              </a:rPr>
              <a:t>. These statements identify the church as a community of people known by its </a:t>
            </a:r>
            <a:r>
              <a:rPr lang="en-US" dirty="0">
                <a:solidFill>
                  <a:srgbClr val="FF0000"/>
                </a:solidFill>
                <a:latin typeface="Palatino" pitchFamily="2" charset="77"/>
                <a:ea typeface="Palatino" pitchFamily="2" charset="77"/>
              </a:rPr>
              <a:t>convictions</a:t>
            </a:r>
            <a:r>
              <a:rPr lang="en-US" dirty="0">
                <a:latin typeface="Palatino" pitchFamily="2" charset="77"/>
                <a:ea typeface="Palatino" pitchFamily="2" charset="77"/>
              </a:rPr>
              <a:t> as well as by its </a:t>
            </a:r>
            <a:r>
              <a:rPr lang="en-US" dirty="0">
                <a:solidFill>
                  <a:srgbClr val="FF0000"/>
                </a:solidFill>
                <a:latin typeface="Palatino" pitchFamily="2" charset="77"/>
                <a:ea typeface="Palatino" pitchFamily="2" charset="77"/>
              </a:rPr>
              <a:t>actions</a:t>
            </a:r>
            <a:r>
              <a:rPr lang="en-US" dirty="0">
                <a:latin typeface="Palatino" pitchFamily="2" charset="77"/>
                <a:ea typeface="Palatino" pitchFamily="2" charset="77"/>
              </a:rPr>
              <a:t>. </a:t>
            </a:r>
            <a:br>
              <a:rPr lang="en-US" dirty="0">
                <a:latin typeface="Palatino" pitchFamily="2" charset="77"/>
                <a:ea typeface="Palatino" pitchFamily="2" charset="77"/>
              </a:rPr>
            </a:br>
            <a:r>
              <a:rPr lang="en-US" sz="2400" dirty="0">
                <a:latin typeface="Palatino" pitchFamily="2" charset="77"/>
                <a:ea typeface="Palatino" pitchFamily="2" charset="77"/>
              </a:rPr>
              <a:t>   —</a:t>
            </a:r>
            <a:r>
              <a:rPr lang="en-US" sz="2400" i="1" dirty="0">
                <a:latin typeface="Palatino" pitchFamily="2" charset="77"/>
                <a:ea typeface="Palatino" pitchFamily="2" charset="77"/>
              </a:rPr>
              <a:t>Book of Order</a:t>
            </a:r>
            <a:r>
              <a:rPr lang="en-US" sz="2400" dirty="0">
                <a:latin typeface="Palatino" pitchFamily="2" charset="77"/>
                <a:ea typeface="Palatino" pitchFamily="2" charset="77"/>
              </a:rPr>
              <a:t>, F-2.01 </a:t>
            </a:r>
          </a:p>
        </p:txBody>
      </p:sp>
      <p:pic>
        <p:nvPicPr>
          <p:cNvPr id="4" name="Picture 3" descr="A screenshot of a game&#10;&#10;Description automatically generated with low confidence">
            <a:extLst>
              <a:ext uri="{FF2B5EF4-FFF2-40B4-BE49-F238E27FC236}">
                <a16:creationId xmlns:a16="http://schemas.microsoft.com/office/drawing/2014/main" id="{A98DE09B-EF66-5E47-87B7-FE69DC240FB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2985971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Form of Government</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6097438" cy="4351338"/>
          </a:xfrm>
        </p:spPr>
        <p:txBody>
          <a:bodyPr>
            <a:noAutofit/>
          </a:bodyPr>
          <a:lstStyle/>
          <a:p>
            <a:pPr marL="0" indent="0">
              <a:buNone/>
            </a:pPr>
            <a:r>
              <a:rPr lang="en-US" b="1" dirty="0">
                <a:latin typeface="Palatino" pitchFamily="2" charset="77"/>
                <a:ea typeface="Palatino" pitchFamily="2" charset="77"/>
              </a:rPr>
              <a:t>The Mission of the Congregation</a:t>
            </a:r>
          </a:p>
          <a:p>
            <a:pPr marL="0" indent="0">
              <a:buNone/>
            </a:pPr>
            <a:r>
              <a:rPr lang="en-US" dirty="0">
                <a:latin typeface="Palatino" pitchFamily="2" charset="77"/>
                <a:ea typeface="Palatino" pitchFamily="2" charset="77"/>
              </a:rPr>
              <a:t>The congregation is the church engaged in the mission of God in its particular context. The triune God gives to the congregation all the gifts of the gospel necessary to being the Church. The congregation is the basic form of the church, but it is not of itself a sufficient form of the church. </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Mosaic of Bread and Fish, </a:t>
            </a:r>
            <a:r>
              <a:rPr lang="en-US" sz="1000" dirty="0" err="1">
                <a:latin typeface="Palatino" pitchFamily="2" charset="77"/>
                <a:ea typeface="Palatino" pitchFamily="2" charset="77"/>
              </a:rPr>
              <a:t>Tabgha</a:t>
            </a:r>
            <a:r>
              <a:rPr lang="en-US" sz="1000" dirty="0">
                <a:latin typeface="Palatino" pitchFamily="2" charset="77"/>
                <a:ea typeface="Palatino" pitchFamily="2" charset="77"/>
              </a:rPr>
              <a:t>, Israel, 5th Century</a:t>
            </a:r>
          </a:p>
        </p:txBody>
      </p:sp>
      <p:pic>
        <p:nvPicPr>
          <p:cNvPr id="5" name="Picture 4" descr="A picture containing text&#10;&#10;Description automatically generated">
            <a:extLst>
              <a:ext uri="{FF2B5EF4-FFF2-40B4-BE49-F238E27FC236}">
                <a16:creationId xmlns:a16="http://schemas.microsoft.com/office/drawing/2014/main" id="{1663A2AE-7708-864A-B76A-8B632A87146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49886" y="1823346"/>
            <a:ext cx="4103914" cy="4107396"/>
          </a:xfrm>
          <a:prstGeom prst="rect">
            <a:avLst/>
          </a:prstGeom>
        </p:spPr>
      </p:pic>
    </p:spTree>
    <p:extLst>
      <p:ext uri="{BB962C8B-B14F-4D97-AF65-F5344CB8AC3E}">
        <p14:creationId xmlns:p14="http://schemas.microsoft.com/office/powerpoint/2010/main" val="4220377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Form of Government</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510842" cy="4351338"/>
          </a:xfrm>
        </p:spPr>
        <p:txBody>
          <a:bodyPr>
            <a:noAutofit/>
          </a:bodyPr>
          <a:lstStyle/>
          <a:p>
            <a:pPr marL="0" indent="0">
              <a:buNone/>
            </a:pPr>
            <a:r>
              <a:rPr lang="en-US" dirty="0">
                <a:latin typeface="Palatino" pitchFamily="2" charset="77"/>
                <a:ea typeface="Palatino" pitchFamily="2" charset="77"/>
              </a:rPr>
              <a:t>Thus congregations are bound together in communion with one another, united in relationships of accountability and responsibility, contributing their strengths to the benefit of the whole, and are called, collectively, the church.</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Mosaic Map of Jerusalem, Madaba, Jordan, 6th Century</a:t>
            </a:r>
          </a:p>
        </p:txBody>
      </p:sp>
      <p:pic>
        <p:nvPicPr>
          <p:cNvPr id="5" name="Picture 4" descr="Map&#10;&#10;Description automatically generated">
            <a:extLst>
              <a:ext uri="{FF2B5EF4-FFF2-40B4-BE49-F238E27FC236}">
                <a16:creationId xmlns:a16="http://schemas.microsoft.com/office/drawing/2014/main" id="{1A6A8C39-C027-0542-9E55-55D95DD418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92686" y="1690689"/>
            <a:ext cx="4561114" cy="4240054"/>
          </a:xfrm>
          <a:prstGeom prst="rect">
            <a:avLst/>
          </a:prstGeom>
        </p:spPr>
      </p:pic>
    </p:spTree>
    <p:extLst>
      <p:ext uri="{BB962C8B-B14F-4D97-AF65-F5344CB8AC3E}">
        <p14:creationId xmlns:p14="http://schemas.microsoft.com/office/powerpoint/2010/main" val="1995847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Form of Government</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6629400" cy="4351338"/>
          </a:xfrm>
        </p:spPr>
        <p:txBody>
          <a:bodyPr>
            <a:noAutofit/>
          </a:bodyPr>
          <a:lstStyle/>
          <a:p>
            <a:pPr marL="0" indent="0">
              <a:buNone/>
            </a:pPr>
            <a:r>
              <a:rPr lang="en-US" dirty="0">
                <a:latin typeface="Palatino" pitchFamily="2" charset="77"/>
                <a:ea typeface="Palatino" pitchFamily="2" charset="77"/>
              </a:rPr>
              <a:t>Through the congregation God’s people carry out the ministries of proclamation, sharing the Sacraments, and living in covenant life with God and each other. In the life of the congregation, individual believers are equipped for the ministry of witness to the love and grace of God in and for the world. </a:t>
            </a:r>
            <a:endParaRPr lang="en-US" sz="2400" dirty="0">
              <a:latin typeface="Palatino" pitchFamily="2" charset="77"/>
              <a:ea typeface="Palatino" pitchFamily="2" charset="77"/>
            </a:endParaRP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“Heart of the World,” Mikhail Reva, 21st Century</a:t>
            </a:r>
          </a:p>
        </p:txBody>
      </p:sp>
      <p:pic>
        <p:nvPicPr>
          <p:cNvPr id="5" name="Picture 4" descr="A picture containing ground&#10;&#10;Description automatically generated">
            <a:extLst>
              <a:ext uri="{FF2B5EF4-FFF2-40B4-BE49-F238E27FC236}">
                <a16:creationId xmlns:a16="http://schemas.microsoft.com/office/drawing/2014/main" id="{C54BEB0B-FA75-754E-AFF7-4BFE6A383D2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81826" y="1825625"/>
            <a:ext cx="3471975" cy="4105117"/>
          </a:xfrm>
          <a:prstGeom prst="rect">
            <a:avLst/>
          </a:prstGeom>
        </p:spPr>
      </p:pic>
    </p:spTree>
    <p:extLst>
      <p:ext uri="{BB962C8B-B14F-4D97-AF65-F5344CB8AC3E}">
        <p14:creationId xmlns:p14="http://schemas.microsoft.com/office/powerpoint/2010/main" val="3034594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Form of Government</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993921" cy="4351338"/>
          </a:xfrm>
        </p:spPr>
        <p:txBody>
          <a:bodyPr>
            <a:noAutofit/>
          </a:bodyPr>
          <a:lstStyle/>
          <a:p>
            <a:pPr marL="0" indent="0">
              <a:buNone/>
            </a:pPr>
            <a:r>
              <a:rPr lang="en-US" dirty="0">
                <a:latin typeface="Palatino" pitchFamily="2" charset="77"/>
                <a:ea typeface="Palatino" pitchFamily="2" charset="77"/>
              </a:rPr>
              <a:t>The congregation reaches out to people, communities, and the world to share the good news of Jesus Christ, to gather for worship, to offer care and nurture to God’s children, to speak for social justice and righteousness, to bear witness to the truth and to the reign of God that is coming into the world.</a:t>
            </a:r>
            <a:br>
              <a:rPr lang="en-US" dirty="0">
                <a:latin typeface="Palatino" pitchFamily="2" charset="77"/>
                <a:ea typeface="Palatino" pitchFamily="2" charset="77"/>
              </a:rPr>
            </a:br>
            <a:r>
              <a:rPr lang="en-US" dirty="0">
                <a:latin typeface="Palatino" pitchFamily="2" charset="77"/>
                <a:ea typeface="Palatino" pitchFamily="2" charset="77"/>
              </a:rPr>
              <a:t>   </a:t>
            </a:r>
            <a:r>
              <a:rPr lang="en-US" sz="2400" dirty="0">
                <a:latin typeface="Palatino" pitchFamily="2" charset="77"/>
                <a:ea typeface="Palatino" pitchFamily="2" charset="77"/>
              </a:rPr>
              <a:t>— </a:t>
            </a:r>
            <a:r>
              <a:rPr lang="en-US" sz="2400" i="1" dirty="0">
                <a:latin typeface="Palatino" pitchFamily="2" charset="77"/>
                <a:ea typeface="Palatino" pitchFamily="2" charset="77"/>
              </a:rPr>
              <a:t>Book of Order</a:t>
            </a:r>
            <a:r>
              <a:rPr lang="en-US" sz="2400" dirty="0">
                <a:latin typeface="Palatino" pitchFamily="2" charset="77"/>
                <a:ea typeface="Palatino" pitchFamily="2" charset="77"/>
              </a:rPr>
              <a:t>, G-1.0101</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“The Procession,” John August Swanson, 2007</a:t>
            </a:r>
          </a:p>
        </p:txBody>
      </p:sp>
      <p:pic>
        <p:nvPicPr>
          <p:cNvPr id="5" name="Picture 4" descr="A group of children in front of a colorful wall&#10;&#10;Description automatically generated with low confidence">
            <a:extLst>
              <a:ext uri="{FF2B5EF4-FFF2-40B4-BE49-F238E27FC236}">
                <a16:creationId xmlns:a16="http://schemas.microsoft.com/office/drawing/2014/main" id="{46265576-3154-6643-A114-3AA015B168B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05645" y="1686990"/>
            <a:ext cx="2848155" cy="4243751"/>
          </a:xfrm>
          <a:prstGeom prst="rect">
            <a:avLst/>
          </a:prstGeom>
        </p:spPr>
      </p:pic>
    </p:spTree>
    <p:extLst>
      <p:ext uri="{BB962C8B-B14F-4D97-AF65-F5344CB8AC3E}">
        <p14:creationId xmlns:p14="http://schemas.microsoft.com/office/powerpoint/2010/main" val="3769383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Questions for Discussion or Reflection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6355080" cy="4667250"/>
          </a:xfrm>
        </p:spPr>
        <p:txBody>
          <a:bodyPr>
            <a:normAutofit/>
          </a:bodyPr>
          <a:lstStyle/>
          <a:p>
            <a:pPr marL="514350" indent="-514350">
              <a:buFont typeface="+mj-lt"/>
              <a:buAutoNum type="arabicParenR"/>
            </a:pPr>
            <a:r>
              <a:rPr lang="en-US" i="1" dirty="0">
                <a:latin typeface="Palatino" pitchFamily="2" charset="77"/>
                <a:ea typeface="Palatino" pitchFamily="2" charset="77"/>
              </a:rPr>
              <a:t>What does the statement on the “Mission of the Congregation” in Form of Government have to do with building congregational vitality?</a:t>
            </a:r>
          </a:p>
          <a:p>
            <a:pPr marL="514350" indent="-514350">
              <a:buFont typeface="+mj-lt"/>
              <a:buAutoNum type="arabicParenR"/>
            </a:pPr>
            <a:r>
              <a:rPr lang="en-US" i="1" dirty="0">
                <a:latin typeface="Palatino" pitchFamily="2" charset="77"/>
                <a:ea typeface="Palatino" pitchFamily="2" charset="77"/>
              </a:rPr>
              <a:t>With respect to congregational vitality and in light of the Confessions, how does the Form of Government inform the identity and mission of the church?</a:t>
            </a:r>
          </a:p>
          <a:p>
            <a:pPr marL="514350" indent="-514350">
              <a:buFont typeface="+mj-lt"/>
              <a:buAutoNum type="arabicParenR"/>
            </a:pPr>
            <a:r>
              <a:rPr lang="en-US" i="1" dirty="0">
                <a:latin typeface="Palatino" pitchFamily="2" charset="77"/>
                <a:ea typeface="Palatino" pitchFamily="2" charset="77"/>
              </a:rPr>
              <a:t>How are we called to build congregational vitality through the governance of the church?</a:t>
            </a:r>
          </a:p>
        </p:txBody>
      </p:sp>
      <p:pic>
        <p:nvPicPr>
          <p:cNvPr id="6" name="Graphic 5" descr="Chat outline">
            <a:extLst>
              <a:ext uri="{FF2B5EF4-FFF2-40B4-BE49-F238E27FC236}">
                <a16:creationId xmlns:a16="http://schemas.microsoft.com/office/drawing/2014/main" id="{D977E7DA-A85A-3F46-AD0D-0C70943089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4390" y="1679295"/>
            <a:ext cx="3499410" cy="3499410"/>
          </a:xfrm>
          <a:prstGeom prst="rect">
            <a:avLst/>
          </a:prstGeom>
        </p:spPr>
      </p:pic>
    </p:spTree>
    <p:extLst>
      <p:ext uri="{BB962C8B-B14F-4D97-AF65-F5344CB8AC3E}">
        <p14:creationId xmlns:p14="http://schemas.microsoft.com/office/powerpoint/2010/main" val="75099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2C99E2-151E-154C-B1C5-80AB8B563FDB}"/>
              </a:ext>
            </a:extLst>
          </p:cNvPr>
          <p:cNvSpPr/>
          <p:nvPr/>
        </p:nvSpPr>
        <p:spPr>
          <a:xfrm>
            <a:off x="0" y="0"/>
            <a:ext cx="12192000" cy="6858000"/>
          </a:xfrm>
          <a:prstGeom prst="rect">
            <a:avLst/>
          </a:prstGeom>
          <a:solidFill>
            <a:srgbClr val="303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solidFill>
                  <a:schemeClr val="bg1"/>
                </a:solidFill>
                <a:latin typeface="Optima" panose="02000503060000020004" pitchFamily="2" charset="0"/>
              </a:rPr>
              <a:t>The Directory for Worship</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418007" cy="4351338"/>
          </a:xfrm>
        </p:spPr>
        <p:txBody>
          <a:bodyPr>
            <a:normAutofit/>
          </a:bodyPr>
          <a:lstStyle/>
          <a:p>
            <a:pPr marL="0" indent="0">
              <a:buNone/>
            </a:pPr>
            <a:r>
              <a:rPr lang="en-US" i="1" dirty="0">
                <a:solidFill>
                  <a:schemeClr val="bg1"/>
                </a:solidFill>
                <a:latin typeface="Palatino" pitchFamily="2" charset="77"/>
                <a:ea typeface="Palatino" pitchFamily="2" charset="77"/>
              </a:rPr>
              <a:t>The Directory for Worship presents the denomination’s theology and practice of worship, with an understanding of worship that includes service to God and neighbor. </a:t>
            </a:r>
          </a:p>
          <a:p>
            <a:pPr marL="0" indent="0">
              <a:buNone/>
            </a:pPr>
            <a:endParaRPr lang="en-US" i="1" dirty="0">
              <a:solidFill>
                <a:schemeClr val="bg1"/>
              </a:solidFill>
              <a:latin typeface="Palatino" pitchFamily="2" charset="77"/>
              <a:ea typeface="Palatino" pitchFamily="2" charset="77"/>
            </a:endParaRPr>
          </a:p>
          <a:p>
            <a:pPr marL="0" indent="0">
              <a:buNone/>
            </a:pPr>
            <a:r>
              <a:rPr lang="en-US" sz="2400" b="1" dirty="0">
                <a:solidFill>
                  <a:schemeClr val="bg1"/>
                </a:solidFill>
                <a:latin typeface="Optima" panose="02000503060000020004" pitchFamily="2" charset="0"/>
                <a:ea typeface="Palatino" pitchFamily="2" charset="77"/>
              </a:rPr>
              <a:t>This presentation highlights excerpts from the Directory for Worship pertaining to the work of building congregational vitality. </a:t>
            </a:r>
            <a:endParaRPr lang="en-US" i="1" dirty="0">
              <a:solidFill>
                <a:schemeClr val="bg1"/>
              </a:solidFill>
              <a:latin typeface="Palatino" pitchFamily="2" charset="77"/>
              <a:ea typeface="Palatino" pitchFamily="2" charset="77"/>
            </a:endParaRPr>
          </a:p>
        </p:txBody>
      </p:sp>
      <p:sp>
        <p:nvSpPr>
          <p:cNvPr id="11" name="Rectangle 10">
            <a:extLst>
              <a:ext uri="{FF2B5EF4-FFF2-40B4-BE49-F238E27FC236}">
                <a16:creationId xmlns:a16="http://schemas.microsoft.com/office/drawing/2014/main" id="{F1812F8B-610E-184E-A6A6-A7C213D4F33E}"/>
              </a:ext>
            </a:extLst>
          </p:cNvPr>
          <p:cNvSpPr/>
          <p:nvPr/>
        </p:nvSpPr>
        <p:spPr>
          <a:xfrm>
            <a:off x="8332838" y="1504335"/>
            <a:ext cx="3185651" cy="467262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application&#10;&#10;Description automatically generated">
            <a:extLst>
              <a:ext uri="{FF2B5EF4-FFF2-40B4-BE49-F238E27FC236}">
                <a16:creationId xmlns:a16="http://schemas.microsoft.com/office/drawing/2014/main" id="{60775B67-EA11-E040-9BC7-C692FFD739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29877119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Directory for Worship</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6781800" cy="4351338"/>
          </a:xfrm>
        </p:spPr>
        <p:txBody>
          <a:bodyPr>
            <a:noAutofit/>
          </a:bodyPr>
          <a:lstStyle/>
          <a:p>
            <a:pPr marL="0" indent="0">
              <a:buNone/>
            </a:pPr>
            <a:r>
              <a:rPr lang="en-US" b="1" dirty="0">
                <a:latin typeface="Palatino" pitchFamily="2" charset="77"/>
                <a:ea typeface="Palatino" pitchFamily="2" charset="77"/>
              </a:rPr>
              <a:t>Word and Sacrament</a:t>
            </a:r>
          </a:p>
          <a:p>
            <a:pPr marL="0" indent="0">
              <a:buNone/>
            </a:pPr>
            <a:r>
              <a:rPr lang="en-US" dirty="0">
                <a:latin typeface="Palatino" pitchFamily="2" charset="77"/>
                <a:ea typeface="Palatino" pitchFamily="2" charset="77"/>
              </a:rPr>
              <a:t>In Christian worship Jesus Christ is truly present and active among us, by the power of the Holy Spirit, through the gifts of Word and Sacrament. Wherever the Scriptures are read and proclaimed and the Sacraments of Baptism and the Lord’s Supper are celebrated, the Church bears witness to Jesus Christ, the living Word, and proclaims the mystery of faith. </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“Breaking Bread,” </a:t>
            </a:r>
            <a:r>
              <a:rPr lang="en-US" sz="1000" dirty="0" err="1">
                <a:latin typeface="Palatino" pitchFamily="2" charset="77"/>
                <a:ea typeface="Palatino" pitchFamily="2" charset="77"/>
              </a:rPr>
              <a:t>Cerezo</a:t>
            </a:r>
            <a:r>
              <a:rPr lang="en-US" sz="1000" dirty="0">
                <a:latin typeface="Palatino" pitchFamily="2" charset="77"/>
                <a:ea typeface="Palatino" pitchFamily="2" charset="77"/>
              </a:rPr>
              <a:t> </a:t>
            </a:r>
            <a:r>
              <a:rPr lang="en-US" sz="1000" dirty="0" err="1">
                <a:latin typeface="Palatino" pitchFamily="2" charset="77"/>
                <a:ea typeface="Palatino" pitchFamily="2" charset="77"/>
              </a:rPr>
              <a:t>Barredo</a:t>
            </a:r>
            <a:r>
              <a:rPr lang="en-US" sz="1000" dirty="0">
                <a:latin typeface="Palatino" pitchFamily="2" charset="77"/>
                <a:ea typeface="Palatino" pitchFamily="2" charset="77"/>
              </a:rPr>
              <a:t>, 20th Century</a:t>
            </a:r>
          </a:p>
        </p:txBody>
      </p:sp>
      <p:pic>
        <p:nvPicPr>
          <p:cNvPr id="5" name="Picture 4" descr="A picture containing text&#10;&#10;Description automatically generated">
            <a:extLst>
              <a:ext uri="{FF2B5EF4-FFF2-40B4-BE49-F238E27FC236}">
                <a16:creationId xmlns:a16="http://schemas.microsoft.com/office/drawing/2014/main" id="{B3C7A793-1724-BD47-9465-014FF7643F7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81826" y="1825625"/>
            <a:ext cx="3471974" cy="4105117"/>
          </a:xfrm>
          <a:prstGeom prst="rect">
            <a:avLst/>
          </a:prstGeom>
        </p:spPr>
      </p:pic>
    </p:spTree>
    <p:extLst>
      <p:ext uri="{BB962C8B-B14F-4D97-AF65-F5344CB8AC3E}">
        <p14:creationId xmlns:p14="http://schemas.microsoft.com/office/powerpoint/2010/main" val="26469713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Directory for Worship</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5257801" cy="4351338"/>
          </a:xfrm>
        </p:spPr>
        <p:txBody>
          <a:bodyPr>
            <a:noAutofit/>
          </a:bodyPr>
          <a:lstStyle/>
          <a:p>
            <a:pPr marL="0" indent="0">
              <a:buNone/>
            </a:pPr>
            <a:r>
              <a:rPr lang="en-US" dirty="0">
                <a:latin typeface="Palatino" pitchFamily="2" charset="77"/>
                <a:ea typeface="Palatino" pitchFamily="2" charset="77"/>
              </a:rPr>
              <a:t>Through these means of grace, God imparts and sustains our faith, orders our common life, and transforms the world. Through these same acts of worship, we share in the life of the Spirit, are united to Jesus Christ, and give glory to God. </a:t>
            </a:r>
            <a:br>
              <a:rPr lang="en-US" dirty="0">
                <a:latin typeface="Palatino" pitchFamily="2" charset="77"/>
                <a:ea typeface="Palatino" pitchFamily="2" charset="77"/>
              </a:rPr>
            </a:br>
            <a:r>
              <a:rPr lang="en-US" sz="2400" dirty="0">
                <a:latin typeface="Palatino" pitchFamily="2" charset="77"/>
                <a:ea typeface="Palatino" pitchFamily="2" charset="77"/>
              </a:rPr>
              <a:t>   —</a:t>
            </a:r>
            <a:r>
              <a:rPr lang="en-US" sz="2400" i="1" dirty="0">
                <a:latin typeface="Palatino" pitchFamily="2" charset="77"/>
                <a:ea typeface="Palatino" pitchFamily="2" charset="77"/>
              </a:rPr>
              <a:t>Book of Order</a:t>
            </a:r>
            <a:r>
              <a:rPr lang="en-US" sz="2400" dirty="0">
                <a:latin typeface="Palatino" pitchFamily="2" charset="77"/>
                <a:ea typeface="Palatino" pitchFamily="2" charset="77"/>
              </a:rPr>
              <a:t>,</a:t>
            </a:r>
            <a:r>
              <a:rPr lang="en-US" sz="2400" i="1" dirty="0">
                <a:latin typeface="Palatino" pitchFamily="2" charset="77"/>
                <a:ea typeface="Palatino" pitchFamily="2" charset="77"/>
              </a:rPr>
              <a:t> </a:t>
            </a:r>
            <a:r>
              <a:rPr lang="en-US" sz="2400" dirty="0">
                <a:latin typeface="Palatino" pitchFamily="2" charset="77"/>
                <a:ea typeface="Palatino" pitchFamily="2" charset="77"/>
              </a:rPr>
              <a:t>W-1.0106</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“Time of the Season,” Lauren Wright Pittman, 2016</a:t>
            </a:r>
          </a:p>
        </p:txBody>
      </p:sp>
      <p:pic>
        <p:nvPicPr>
          <p:cNvPr id="5" name="Picture 4" descr="A picture containing window, colorful, painting&#10;&#10;Description automatically generated">
            <a:extLst>
              <a:ext uri="{FF2B5EF4-FFF2-40B4-BE49-F238E27FC236}">
                <a16:creationId xmlns:a16="http://schemas.microsoft.com/office/drawing/2014/main" id="{F29BC66E-319A-4645-9E39-C9DB447A2289}"/>
              </a:ext>
            </a:extLst>
          </p:cNvPr>
          <p:cNvPicPr>
            <a:picLocks noChangeAspect="1"/>
          </p:cNvPicPr>
          <p:nvPr/>
        </p:nvPicPr>
        <p:blipFill>
          <a:blip r:embed="rId2"/>
          <a:stretch>
            <a:fillRect/>
          </a:stretch>
        </p:blipFill>
        <p:spPr>
          <a:xfrm>
            <a:off x="7296539" y="1873481"/>
            <a:ext cx="4057261" cy="4057261"/>
          </a:xfrm>
          <a:prstGeom prst="rect">
            <a:avLst/>
          </a:prstGeom>
        </p:spPr>
      </p:pic>
    </p:spTree>
    <p:extLst>
      <p:ext uri="{BB962C8B-B14F-4D97-AF65-F5344CB8AC3E}">
        <p14:creationId xmlns:p14="http://schemas.microsoft.com/office/powerpoint/2010/main" val="19993018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Directory </a:t>
            </a:r>
            <a:r>
              <a:rPr lang="en-US" u="sng">
                <a:latin typeface="Optima" panose="02000503060000020004" pitchFamily="2" charset="0"/>
              </a:rPr>
              <a:t>for Worship</a:t>
            </a:r>
            <a:endParaRPr lang="en-US" u="sng" dirty="0">
              <a:latin typeface="Optima" panose="02000503060000020004" pitchFamily="2" charset="0"/>
            </a:endParaRP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407325" cy="4351338"/>
          </a:xfrm>
        </p:spPr>
        <p:txBody>
          <a:bodyPr>
            <a:noAutofit/>
          </a:bodyPr>
          <a:lstStyle/>
          <a:p>
            <a:pPr marL="0" indent="0">
              <a:buNone/>
            </a:pPr>
            <a:r>
              <a:rPr lang="en-US" b="1" dirty="0">
                <a:latin typeface="Palatino" pitchFamily="2" charset="77"/>
                <a:ea typeface="Palatino" pitchFamily="2" charset="77"/>
              </a:rPr>
              <a:t>Worship and the Church</a:t>
            </a:r>
          </a:p>
          <a:p>
            <a:pPr marL="0" indent="0">
              <a:buNone/>
            </a:pPr>
            <a:r>
              <a:rPr lang="en-US" dirty="0">
                <a:latin typeface="Palatino" pitchFamily="2" charset="77"/>
                <a:ea typeface="Palatino" pitchFamily="2" charset="77"/>
              </a:rPr>
              <a:t>God’s gifts of Word and Sacrament establish and equip the Church as the body of Christ in the world. The mission of the one, holy, catholic, and apostolic Church flows from Baptism, is nourished at Lord’s Supper, and serves to proclaim the good news of Jesus Christ to all. </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“Breaking Bread,” Angelo da Fonseca, 20th Century </a:t>
            </a:r>
          </a:p>
        </p:txBody>
      </p:sp>
      <p:pic>
        <p:nvPicPr>
          <p:cNvPr id="5" name="Picture 4" descr="A painting of a group of men&#10;&#10;Description automatically generated with low confidence">
            <a:extLst>
              <a:ext uri="{FF2B5EF4-FFF2-40B4-BE49-F238E27FC236}">
                <a16:creationId xmlns:a16="http://schemas.microsoft.com/office/drawing/2014/main" id="{AD0D9CE2-691B-B147-A0C6-A3CBBAEA761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18053" y="1960272"/>
            <a:ext cx="4935747" cy="3970470"/>
          </a:xfrm>
          <a:prstGeom prst="rect">
            <a:avLst/>
          </a:prstGeom>
        </p:spPr>
      </p:pic>
    </p:spTree>
    <p:extLst>
      <p:ext uri="{BB962C8B-B14F-4D97-AF65-F5344CB8AC3E}">
        <p14:creationId xmlns:p14="http://schemas.microsoft.com/office/powerpoint/2010/main" val="15534321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Directory </a:t>
            </a:r>
            <a:r>
              <a:rPr lang="en-US" u="sng">
                <a:latin typeface="Optima" panose="02000503060000020004" pitchFamily="2" charset="0"/>
              </a:rPr>
              <a:t>for Worship</a:t>
            </a:r>
            <a:endParaRPr lang="en-US" u="sng" dirty="0">
              <a:latin typeface="Optima" panose="02000503060000020004" pitchFamily="2" charset="0"/>
            </a:endParaRP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4800600" cy="4351338"/>
          </a:xfrm>
        </p:spPr>
        <p:txBody>
          <a:bodyPr>
            <a:noAutofit/>
          </a:bodyPr>
          <a:lstStyle/>
          <a:p>
            <a:pPr marL="0" indent="0">
              <a:buNone/>
            </a:pPr>
            <a:r>
              <a:rPr lang="en-US" dirty="0">
                <a:latin typeface="Palatino" pitchFamily="2" charset="77"/>
                <a:ea typeface="Palatino" pitchFamily="2" charset="77"/>
              </a:rPr>
              <a:t>In the same way, the Church’s ministry emerges from the font, arises from the table, and takes its shape from the Word of the Lord. Therefore the worship of the triune God is the center of our common life and our primary way of witness to the faith, hope, and love we have in Jesus Christ.</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“Baptism of Jesus,” He Qi, 2013</a:t>
            </a:r>
          </a:p>
        </p:txBody>
      </p:sp>
      <p:pic>
        <p:nvPicPr>
          <p:cNvPr id="5" name="Picture 4" descr="A picture containing graffiti, colorful&#10;&#10;Description automatically generated">
            <a:extLst>
              <a:ext uri="{FF2B5EF4-FFF2-40B4-BE49-F238E27FC236}">
                <a16:creationId xmlns:a16="http://schemas.microsoft.com/office/drawing/2014/main" id="{E36AC0BE-8543-3942-BED2-F0E37DB52E58}"/>
              </a:ext>
            </a:extLst>
          </p:cNvPr>
          <p:cNvPicPr>
            <a:picLocks noChangeAspect="1"/>
          </p:cNvPicPr>
          <p:nvPr/>
        </p:nvPicPr>
        <p:blipFill>
          <a:blip r:embed="rId2"/>
          <a:stretch>
            <a:fillRect/>
          </a:stretch>
        </p:blipFill>
        <p:spPr>
          <a:xfrm>
            <a:off x="7119257" y="1696199"/>
            <a:ext cx="4234543" cy="4234543"/>
          </a:xfrm>
          <a:prstGeom prst="rect">
            <a:avLst/>
          </a:prstGeom>
        </p:spPr>
      </p:pic>
    </p:spTree>
    <p:extLst>
      <p:ext uri="{BB962C8B-B14F-4D97-AF65-F5344CB8AC3E}">
        <p14:creationId xmlns:p14="http://schemas.microsoft.com/office/powerpoint/2010/main" val="588444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2C99E2-151E-154C-B1C5-80AB8B563FDB}"/>
              </a:ext>
            </a:extLst>
          </p:cNvPr>
          <p:cNvSpPr/>
          <p:nvPr/>
        </p:nvSpPr>
        <p:spPr>
          <a:xfrm>
            <a:off x="0" y="0"/>
            <a:ext cx="12192000" cy="6858000"/>
          </a:xfrm>
          <a:prstGeom prst="rect">
            <a:avLst/>
          </a:prstGeom>
          <a:solidFill>
            <a:srgbClr val="7E3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solidFill>
                  <a:schemeClr val="bg1"/>
                </a:solidFill>
                <a:latin typeface="Optima" panose="02000503060000020004" pitchFamily="2" charset="0"/>
              </a:rPr>
              <a:t>The Confession of 1967</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182033" cy="4351338"/>
          </a:xfrm>
        </p:spPr>
        <p:txBody>
          <a:bodyPr>
            <a:normAutofit/>
          </a:bodyPr>
          <a:lstStyle/>
          <a:p>
            <a:pPr marL="0" indent="0">
              <a:buNone/>
            </a:pPr>
            <a:r>
              <a:rPr lang="en-US" i="1" dirty="0">
                <a:solidFill>
                  <a:schemeClr val="bg1"/>
                </a:solidFill>
                <a:latin typeface="Palatino" pitchFamily="2" charset="77"/>
                <a:ea typeface="Palatino" pitchFamily="2" charset="77"/>
              </a:rPr>
              <a:t>Written for the United Presbyterian Church in the United States of America, the Confession of 1967 sought to address critical issues for the church and society in the mid-twentieth century. A key theme is reconciliation.</a:t>
            </a:r>
          </a:p>
          <a:p>
            <a:pPr marL="0" indent="0">
              <a:buNone/>
            </a:pPr>
            <a:endParaRPr lang="en-US" i="1" dirty="0">
              <a:solidFill>
                <a:schemeClr val="bg1"/>
              </a:solidFill>
              <a:latin typeface="Palatino" pitchFamily="2" charset="77"/>
              <a:ea typeface="Palatino" pitchFamily="2" charset="77"/>
            </a:endParaRPr>
          </a:p>
          <a:p>
            <a:pPr marL="0" indent="0">
              <a:buNone/>
            </a:pPr>
            <a:r>
              <a:rPr lang="en-US" sz="2400" b="1" dirty="0">
                <a:solidFill>
                  <a:schemeClr val="bg1"/>
                </a:solidFill>
                <a:latin typeface="Optima" panose="02000503060000020004" pitchFamily="2" charset="0"/>
                <a:ea typeface="Palatino" pitchFamily="2" charset="77"/>
              </a:rPr>
              <a:t>This presentation highlights excerpts from the Confession of 1967 pertaining to the work of building congregational vitality. </a:t>
            </a:r>
          </a:p>
        </p:txBody>
      </p:sp>
      <p:sp>
        <p:nvSpPr>
          <p:cNvPr id="11" name="Rectangle 10">
            <a:extLst>
              <a:ext uri="{FF2B5EF4-FFF2-40B4-BE49-F238E27FC236}">
                <a16:creationId xmlns:a16="http://schemas.microsoft.com/office/drawing/2014/main" id="{F1812F8B-610E-184E-A6A6-A7C213D4F33E}"/>
              </a:ext>
            </a:extLst>
          </p:cNvPr>
          <p:cNvSpPr/>
          <p:nvPr/>
        </p:nvSpPr>
        <p:spPr>
          <a:xfrm>
            <a:off x="8332838" y="1504335"/>
            <a:ext cx="3185651" cy="467262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creenshot of a game&#10;&#10;Description automatically generated with low confidence">
            <a:extLst>
              <a:ext uri="{FF2B5EF4-FFF2-40B4-BE49-F238E27FC236}">
                <a16:creationId xmlns:a16="http://schemas.microsoft.com/office/drawing/2014/main" id="{ADBE9285-D00F-514E-9499-4472ED8CD89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29603208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Directory </a:t>
            </a:r>
            <a:r>
              <a:rPr lang="en-US" u="sng">
                <a:latin typeface="Optima" panose="02000503060000020004" pitchFamily="2" charset="0"/>
              </a:rPr>
              <a:t>for Worship</a:t>
            </a:r>
            <a:endParaRPr lang="en-US" u="sng" dirty="0">
              <a:latin typeface="Optima" panose="02000503060000020004" pitchFamily="2" charset="0"/>
            </a:endParaRP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1" y="1825625"/>
            <a:ext cx="5257800" cy="4351338"/>
          </a:xfrm>
        </p:spPr>
        <p:txBody>
          <a:bodyPr>
            <a:noAutofit/>
          </a:bodyPr>
          <a:lstStyle/>
          <a:p>
            <a:pPr marL="0" indent="0">
              <a:buNone/>
            </a:pPr>
            <a:r>
              <a:rPr lang="en-US" dirty="0">
                <a:latin typeface="Palatino" pitchFamily="2" charset="77"/>
                <a:ea typeface="Palatino" pitchFamily="2" charset="77"/>
              </a:rPr>
              <a:t>To be a Christian is to worship Jesus Christ as Savior and Lord. To be a member of Christ’s body, the Church, is to share through Word and Sacrament in the grace of the Lord Jesus Christ, the love of God, and the communion of the </a:t>
            </a:r>
            <a:r>
              <a:rPr lang="en-US">
                <a:latin typeface="Palatino" pitchFamily="2" charset="77"/>
                <a:ea typeface="Palatino" pitchFamily="2" charset="77"/>
              </a:rPr>
              <a:t>Holy Spirit. </a:t>
            </a:r>
            <a:br>
              <a:rPr lang="en-US" dirty="0">
                <a:latin typeface="Palatino" pitchFamily="2" charset="77"/>
                <a:ea typeface="Palatino" pitchFamily="2" charset="77"/>
              </a:rPr>
            </a:br>
            <a:r>
              <a:rPr lang="en-US" dirty="0">
                <a:latin typeface="Palatino" pitchFamily="2" charset="77"/>
                <a:ea typeface="Palatino" pitchFamily="2" charset="77"/>
              </a:rPr>
              <a:t>   </a:t>
            </a:r>
            <a:r>
              <a:rPr lang="en-US" sz="2400" dirty="0">
                <a:latin typeface="Palatino" pitchFamily="2" charset="77"/>
                <a:ea typeface="Palatino" pitchFamily="2" charset="77"/>
              </a:rPr>
              <a:t>—</a:t>
            </a:r>
            <a:r>
              <a:rPr lang="en-US" sz="2400" i="1" dirty="0">
                <a:latin typeface="Palatino" pitchFamily="2" charset="77"/>
                <a:ea typeface="Palatino" pitchFamily="2" charset="77"/>
              </a:rPr>
              <a:t>Book of Order</a:t>
            </a:r>
            <a:r>
              <a:rPr lang="en-US" sz="2400" dirty="0">
                <a:latin typeface="Palatino" pitchFamily="2" charset="77"/>
                <a:ea typeface="Palatino" pitchFamily="2" charset="77"/>
              </a:rPr>
              <a:t>,</a:t>
            </a:r>
            <a:r>
              <a:rPr lang="en-US" sz="2400" i="1" dirty="0">
                <a:latin typeface="Palatino" pitchFamily="2" charset="77"/>
                <a:ea typeface="Palatino" pitchFamily="2" charset="77"/>
              </a:rPr>
              <a:t> </a:t>
            </a:r>
            <a:r>
              <a:rPr lang="en-US" sz="2400" dirty="0">
                <a:latin typeface="Palatino" pitchFamily="2" charset="77"/>
                <a:ea typeface="Palatino" pitchFamily="2" charset="77"/>
              </a:rPr>
              <a:t>W-1.0107 </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”Good Shepherd,” Kelly Latimore, 2019</a:t>
            </a:r>
          </a:p>
        </p:txBody>
      </p:sp>
      <p:pic>
        <p:nvPicPr>
          <p:cNvPr id="5" name="Picture 4" descr="A picture containing text, decorated, colorful&#10;&#10;Description automatically generated">
            <a:extLst>
              <a:ext uri="{FF2B5EF4-FFF2-40B4-BE49-F238E27FC236}">
                <a16:creationId xmlns:a16="http://schemas.microsoft.com/office/drawing/2014/main" id="{192DFF99-5080-6445-BC49-2CBE13B22E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87420" y="1825625"/>
            <a:ext cx="3066380" cy="4105117"/>
          </a:xfrm>
          <a:prstGeom prst="rect">
            <a:avLst/>
          </a:prstGeom>
        </p:spPr>
      </p:pic>
    </p:spTree>
    <p:extLst>
      <p:ext uri="{BB962C8B-B14F-4D97-AF65-F5344CB8AC3E}">
        <p14:creationId xmlns:p14="http://schemas.microsoft.com/office/powerpoint/2010/main" val="38435226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Questions for Discussion or Reflection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6598920" cy="4667250"/>
          </a:xfrm>
        </p:spPr>
        <p:txBody>
          <a:bodyPr>
            <a:normAutofit/>
          </a:bodyPr>
          <a:lstStyle/>
          <a:p>
            <a:pPr marL="514350" indent="-514350">
              <a:buFont typeface="+mj-lt"/>
              <a:buAutoNum type="arabicParenR"/>
            </a:pPr>
            <a:r>
              <a:rPr lang="en-US" i="1" dirty="0">
                <a:latin typeface="Palatino" pitchFamily="2" charset="77"/>
                <a:ea typeface="Palatino" pitchFamily="2" charset="77"/>
              </a:rPr>
              <a:t>What do the Directory for Worship passages on “Word and Sacrament” and “Worship and the Church” have to say about building congregational vitality?</a:t>
            </a:r>
          </a:p>
          <a:p>
            <a:pPr marL="514350" indent="-514350">
              <a:buFont typeface="+mj-lt"/>
              <a:buAutoNum type="arabicParenR"/>
            </a:pPr>
            <a:r>
              <a:rPr lang="en-US" i="1" dirty="0">
                <a:latin typeface="Palatino" pitchFamily="2" charset="77"/>
                <a:ea typeface="Palatino" pitchFamily="2" charset="77"/>
              </a:rPr>
              <a:t>With respect to congregational vitality and in light of the Confessions, how does the Directory for Worship inform the identity and mission of the church?</a:t>
            </a:r>
          </a:p>
          <a:p>
            <a:pPr marL="514350" indent="-514350">
              <a:buFont typeface="+mj-lt"/>
              <a:buAutoNum type="arabicParenR"/>
            </a:pPr>
            <a:r>
              <a:rPr lang="en-US" i="1" dirty="0">
                <a:latin typeface="Palatino" pitchFamily="2" charset="77"/>
                <a:ea typeface="Palatino" pitchFamily="2" charset="77"/>
              </a:rPr>
              <a:t>How are we called to build congregational vitality in worship?</a:t>
            </a:r>
          </a:p>
        </p:txBody>
      </p:sp>
      <p:pic>
        <p:nvPicPr>
          <p:cNvPr id="6" name="Graphic 5" descr="Chat outline">
            <a:extLst>
              <a:ext uri="{FF2B5EF4-FFF2-40B4-BE49-F238E27FC236}">
                <a16:creationId xmlns:a16="http://schemas.microsoft.com/office/drawing/2014/main" id="{D977E7DA-A85A-3F46-AD0D-0C70943089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4390" y="1679295"/>
            <a:ext cx="3499410" cy="3499410"/>
          </a:xfrm>
          <a:prstGeom prst="rect">
            <a:avLst/>
          </a:prstGeom>
        </p:spPr>
      </p:pic>
    </p:spTree>
    <p:extLst>
      <p:ext uri="{BB962C8B-B14F-4D97-AF65-F5344CB8AC3E}">
        <p14:creationId xmlns:p14="http://schemas.microsoft.com/office/powerpoint/2010/main" val="37376505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Additional Resources</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1" y="1825625"/>
            <a:ext cx="5257799" cy="4351338"/>
          </a:xfrm>
        </p:spPr>
        <p:txBody>
          <a:bodyPr/>
          <a:lstStyle/>
          <a:p>
            <a:pPr marL="0" indent="0">
              <a:buNone/>
            </a:pPr>
            <a:r>
              <a:rPr lang="en-US" dirty="0">
                <a:latin typeface="Palatino" pitchFamily="2" charset="77"/>
                <a:ea typeface="Palatino" pitchFamily="2" charset="77"/>
              </a:rPr>
              <a:t>For more information on the Matthew 25 vision of the Presbyterian Church (U.S.A.), including resources for </a:t>
            </a:r>
            <a:br>
              <a:rPr lang="en-US" dirty="0">
                <a:latin typeface="Palatino" pitchFamily="2" charset="77"/>
                <a:ea typeface="Palatino" pitchFamily="2" charset="77"/>
              </a:rPr>
            </a:br>
            <a:r>
              <a:rPr lang="en-US" dirty="0">
                <a:latin typeface="Palatino" pitchFamily="2" charset="77"/>
                <a:ea typeface="Palatino" pitchFamily="2" charset="77"/>
              </a:rPr>
              <a:t>building congregational vitality, visit </a:t>
            </a:r>
            <a:r>
              <a:rPr lang="en-US" dirty="0" err="1">
                <a:latin typeface="Palatino" pitchFamily="2" charset="77"/>
                <a:ea typeface="Palatino" pitchFamily="2" charset="77"/>
              </a:rPr>
              <a:t>pcusa.org</a:t>
            </a:r>
            <a:r>
              <a:rPr lang="en-US" dirty="0">
                <a:latin typeface="Palatino" pitchFamily="2" charset="77"/>
                <a:ea typeface="Palatino" pitchFamily="2" charset="77"/>
              </a:rPr>
              <a:t>/Matthew25.</a:t>
            </a:r>
          </a:p>
        </p:txBody>
      </p:sp>
      <p:pic>
        <p:nvPicPr>
          <p:cNvPr id="7" name="Picture 6" descr="Logo, company name&#10;&#10;Description automatically generated">
            <a:extLst>
              <a:ext uri="{FF2B5EF4-FFF2-40B4-BE49-F238E27FC236}">
                <a16:creationId xmlns:a16="http://schemas.microsoft.com/office/drawing/2014/main" id="{53383301-680C-9D44-B00B-9822B00B837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60730" y="1825625"/>
            <a:ext cx="4193069" cy="1763682"/>
          </a:xfrm>
          <a:prstGeom prst="rect">
            <a:avLst/>
          </a:prstGeom>
        </p:spPr>
      </p:pic>
    </p:spTree>
    <p:extLst>
      <p:ext uri="{BB962C8B-B14F-4D97-AF65-F5344CB8AC3E}">
        <p14:creationId xmlns:p14="http://schemas.microsoft.com/office/powerpoint/2010/main" val="3148207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1967</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4469297" cy="4351338"/>
          </a:xfrm>
        </p:spPr>
        <p:txBody>
          <a:bodyPr>
            <a:normAutofit/>
          </a:bodyPr>
          <a:lstStyle/>
          <a:p>
            <a:pPr marL="0" indent="0">
              <a:buNone/>
            </a:pPr>
            <a:r>
              <a:rPr lang="en-US" dirty="0">
                <a:latin typeface="Palatino" pitchFamily="2" charset="77"/>
                <a:ea typeface="Palatino" pitchFamily="2" charset="77"/>
              </a:rPr>
              <a:t>Wherever the church exists, its members are both gathered in corporate life and dispersed in society for the sake of mission in the world.</a:t>
            </a:r>
            <a:br>
              <a:rPr lang="en-US" dirty="0">
                <a:latin typeface="Palatino" pitchFamily="2" charset="77"/>
                <a:ea typeface="Palatino" pitchFamily="2" charset="77"/>
              </a:rPr>
            </a:br>
            <a:r>
              <a:rPr lang="en-US" dirty="0">
                <a:latin typeface="Palatino" pitchFamily="2" charset="77"/>
                <a:ea typeface="Palatino" pitchFamily="2" charset="77"/>
              </a:rPr>
              <a:t>   </a:t>
            </a:r>
            <a:r>
              <a:rPr lang="en-US" sz="2400" dirty="0">
                <a:latin typeface="Palatino" pitchFamily="2" charset="77"/>
                <a:ea typeface="Palatino" pitchFamily="2" charset="77"/>
              </a:rPr>
              <a:t>—</a:t>
            </a:r>
            <a:r>
              <a:rPr lang="en-US" sz="2400" i="1" dirty="0">
                <a:latin typeface="Palatino" pitchFamily="2" charset="77"/>
                <a:ea typeface="Palatino" pitchFamily="2" charset="77"/>
              </a:rPr>
              <a:t>Book of Confessions</a:t>
            </a:r>
            <a:r>
              <a:rPr lang="en-US" sz="2400" dirty="0">
                <a:latin typeface="Palatino" pitchFamily="2" charset="77"/>
                <a:ea typeface="Palatino" pitchFamily="2" charset="77"/>
              </a:rPr>
              <a:t>, 9.35</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“The Mission to the World,” JESUS MAFA 1973</a:t>
            </a:r>
          </a:p>
        </p:txBody>
      </p:sp>
      <p:pic>
        <p:nvPicPr>
          <p:cNvPr id="8" name="Picture 7" descr="A picture containing mountain&#10;&#10;Description automatically generated">
            <a:extLst>
              <a:ext uri="{FF2B5EF4-FFF2-40B4-BE49-F238E27FC236}">
                <a16:creationId xmlns:a16="http://schemas.microsoft.com/office/drawing/2014/main" id="{971BE707-A278-7946-ADEE-6C7D4CE5707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07496" y="1690688"/>
            <a:ext cx="6046304" cy="4240054"/>
          </a:xfrm>
          <a:prstGeom prst="rect">
            <a:avLst/>
          </a:prstGeom>
        </p:spPr>
      </p:pic>
    </p:spTree>
    <p:extLst>
      <p:ext uri="{BB962C8B-B14F-4D97-AF65-F5344CB8AC3E}">
        <p14:creationId xmlns:p14="http://schemas.microsoft.com/office/powerpoint/2010/main" val="2550249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1967</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7043627" cy="4351338"/>
          </a:xfrm>
        </p:spPr>
        <p:txBody>
          <a:bodyPr>
            <a:normAutofit/>
          </a:bodyPr>
          <a:lstStyle/>
          <a:p>
            <a:pPr marL="0" indent="0">
              <a:buNone/>
            </a:pPr>
            <a:r>
              <a:rPr lang="en-US" dirty="0">
                <a:latin typeface="Palatino" pitchFamily="2" charset="77"/>
                <a:ea typeface="Palatino" pitchFamily="2" charset="77"/>
              </a:rPr>
              <a:t>The church gathers to praise God, to hear [God’s] word for [humankind], to baptize and to join in the Lord’s Supper, to pray for and present the world to [God] in worship, to enjoy fellowship, to receive instruction, strength, and comfort, to order and organize its own corporate life, to be tested, renewed, and reformed, and to speak and act in the world’s affairs as may be appropriate to the needs of the time.</a:t>
            </a:r>
            <a:br>
              <a:rPr lang="en-US" dirty="0">
                <a:latin typeface="Palatino" pitchFamily="2" charset="77"/>
                <a:ea typeface="Palatino" pitchFamily="2" charset="77"/>
              </a:rPr>
            </a:br>
            <a:r>
              <a:rPr lang="en-US" dirty="0">
                <a:latin typeface="Palatino" pitchFamily="2" charset="77"/>
                <a:ea typeface="Palatino" pitchFamily="2" charset="77"/>
              </a:rPr>
              <a:t>   </a:t>
            </a:r>
            <a:r>
              <a:rPr lang="en-US" sz="2400" dirty="0">
                <a:latin typeface="Palatino" pitchFamily="2" charset="77"/>
                <a:ea typeface="Palatino" pitchFamily="2" charset="77"/>
              </a:rPr>
              <a:t>—</a:t>
            </a:r>
            <a:r>
              <a:rPr lang="en-US" sz="2400" i="1" dirty="0">
                <a:latin typeface="Palatino" pitchFamily="2" charset="77"/>
                <a:ea typeface="Palatino" pitchFamily="2" charset="77"/>
              </a:rPr>
              <a:t>Book of Confessions</a:t>
            </a:r>
            <a:r>
              <a:rPr lang="en-US" sz="2400" dirty="0">
                <a:latin typeface="Palatino" pitchFamily="2" charset="77"/>
                <a:ea typeface="Palatino" pitchFamily="2" charset="77"/>
              </a:rPr>
              <a:t>, 9.36</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Presbyterian Center Chapel Doors, Federico Armijo, 1996</a:t>
            </a:r>
          </a:p>
        </p:txBody>
      </p:sp>
      <p:pic>
        <p:nvPicPr>
          <p:cNvPr id="5" name="Picture 4" descr="A picture containing indoor, wooden, leather&#10;&#10;Description automatically generated">
            <a:extLst>
              <a:ext uri="{FF2B5EF4-FFF2-40B4-BE49-F238E27FC236}">
                <a16:creationId xmlns:a16="http://schemas.microsoft.com/office/drawing/2014/main" id="{A905F72D-3733-C744-9BD2-D49AA168508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5"/>
          <a:stretch/>
        </p:blipFill>
        <p:spPr>
          <a:xfrm>
            <a:off x="7881827" y="1688532"/>
            <a:ext cx="3471974" cy="4242210"/>
          </a:xfrm>
          <a:prstGeom prst="rect">
            <a:avLst/>
          </a:prstGeom>
        </p:spPr>
      </p:pic>
    </p:spTree>
    <p:extLst>
      <p:ext uri="{BB962C8B-B14F-4D97-AF65-F5344CB8AC3E}">
        <p14:creationId xmlns:p14="http://schemas.microsoft.com/office/powerpoint/2010/main" val="166188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1967</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7043626" cy="4351338"/>
          </a:xfrm>
        </p:spPr>
        <p:txBody>
          <a:bodyPr>
            <a:normAutofit/>
          </a:bodyPr>
          <a:lstStyle/>
          <a:p>
            <a:pPr marL="0" indent="0">
              <a:buNone/>
            </a:pPr>
            <a:r>
              <a:rPr lang="en-US" dirty="0">
                <a:latin typeface="Palatino" pitchFamily="2" charset="77"/>
                <a:ea typeface="Palatino" pitchFamily="2" charset="77"/>
              </a:rPr>
              <a:t>The church disperses to serve God wherever its members are, at work or play, in private or in the life of society. Their prayer and Bible study are part of the church’s worship and theological reflection. Their witness is the church’s evangelism. Their daily action in the world is the church in mission to the world. The quality of their relation with other persons is the measure of the church’s fidelity.</a:t>
            </a:r>
            <a:br>
              <a:rPr lang="en-US" dirty="0">
                <a:latin typeface="Palatino" pitchFamily="2" charset="77"/>
                <a:ea typeface="Palatino" pitchFamily="2" charset="77"/>
              </a:rPr>
            </a:br>
            <a:r>
              <a:rPr lang="en-US" dirty="0">
                <a:latin typeface="Palatino" pitchFamily="2" charset="77"/>
                <a:ea typeface="Palatino" pitchFamily="2" charset="77"/>
              </a:rPr>
              <a:t>   </a:t>
            </a:r>
            <a:r>
              <a:rPr lang="en-US" sz="2400" dirty="0">
                <a:latin typeface="Palatino" pitchFamily="2" charset="77"/>
                <a:ea typeface="Palatino" pitchFamily="2" charset="77"/>
              </a:rPr>
              <a:t>—</a:t>
            </a:r>
            <a:r>
              <a:rPr lang="en-US" sz="2400" i="1" dirty="0">
                <a:latin typeface="Palatino" pitchFamily="2" charset="77"/>
                <a:ea typeface="Palatino" pitchFamily="2" charset="77"/>
              </a:rPr>
              <a:t>Book of Confessions</a:t>
            </a:r>
            <a:r>
              <a:rPr lang="en-US" sz="2400" dirty="0">
                <a:latin typeface="Palatino" pitchFamily="2" charset="77"/>
                <a:ea typeface="Palatino" pitchFamily="2" charset="77"/>
              </a:rPr>
              <a:t>, 9.37</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Presbyterian Center Chapel Doors, Federico Armijo, 1996</a:t>
            </a:r>
          </a:p>
        </p:txBody>
      </p:sp>
      <p:pic>
        <p:nvPicPr>
          <p:cNvPr id="5" name="Picture 4" descr="A picture containing indoor, wooden&#10;&#10;Description automatically generated">
            <a:extLst>
              <a:ext uri="{FF2B5EF4-FFF2-40B4-BE49-F238E27FC236}">
                <a16:creationId xmlns:a16="http://schemas.microsoft.com/office/drawing/2014/main" id="{36C82354-7E9D-F541-98C4-A1A5ABDD594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52662" y="1702454"/>
            <a:ext cx="3301138" cy="4228288"/>
          </a:xfrm>
          <a:prstGeom prst="rect">
            <a:avLst/>
          </a:prstGeom>
        </p:spPr>
      </p:pic>
    </p:spTree>
    <p:extLst>
      <p:ext uri="{BB962C8B-B14F-4D97-AF65-F5344CB8AC3E}">
        <p14:creationId xmlns:p14="http://schemas.microsoft.com/office/powerpoint/2010/main" val="3323032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Questions for Discussion or Reflection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867400" cy="4351338"/>
          </a:xfrm>
        </p:spPr>
        <p:txBody>
          <a:bodyPr>
            <a:normAutofit/>
          </a:bodyPr>
          <a:lstStyle/>
          <a:p>
            <a:pPr marL="514350" indent="-514350">
              <a:buFont typeface="+mj-lt"/>
              <a:buAutoNum type="arabicParenR"/>
            </a:pPr>
            <a:r>
              <a:rPr lang="en-US" i="1" dirty="0">
                <a:latin typeface="Palatino" pitchFamily="2" charset="77"/>
                <a:ea typeface="Palatino" pitchFamily="2" charset="77"/>
              </a:rPr>
              <a:t>What does the Confession of 1967 have to say about building congregational vitality?</a:t>
            </a:r>
          </a:p>
          <a:p>
            <a:pPr marL="514350" indent="-514350">
              <a:buFont typeface="+mj-lt"/>
              <a:buAutoNum type="arabicParenR"/>
            </a:pPr>
            <a:r>
              <a:rPr lang="en-US" i="1" dirty="0">
                <a:latin typeface="Palatino" pitchFamily="2" charset="77"/>
                <a:ea typeface="Palatino" pitchFamily="2" charset="77"/>
              </a:rPr>
              <a:t>With respect to congregational vitality, how does this confession declare who we are, what we believe, and what we resolve to do?</a:t>
            </a:r>
          </a:p>
          <a:p>
            <a:pPr marL="514350" indent="-514350">
              <a:buFont typeface="+mj-lt"/>
              <a:buAutoNum type="arabicParenR"/>
            </a:pPr>
            <a:r>
              <a:rPr lang="en-US" i="1" dirty="0">
                <a:latin typeface="Palatino" pitchFamily="2" charset="77"/>
                <a:ea typeface="Palatino" pitchFamily="2" charset="77"/>
              </a:rPr>
              <a:t>How does it state our convictions? How might it shape our actions?</a:t>
            </a:r>
          </a:p>
        </p:txBody>
      </p:sp>
      <p:pic>
        <p:nvPicPr>
          <p:cNvPr id="6" name="Graphic 5" descr="Chat outline">
            <a:extLst>
              <a:ext uri="{FF2B5EF4-FFF2-40B4-BE49-F238E27FC236}">
                <a16:creationId xmlns:a16="http://schemas.microsoft.com/office/drawing/2014/main" id="{D977E7DA-A85A-3F46-AD0D-0C70943089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4390" y="1679295"/>
            <a:ext cx="3499410" cy="3499410"/>
          </a:xfrm>
          <a:prstGeom prst="rect">
            <a:avLst/>
          </a:prstGeom>
        </p:spPr>
      </p:pic>
    </p:spTree>
    <p:extLst>
      <p:ext uri="{BB962C8B-B14F-4D97-AF65-F5344CB8AC3E}">
        <p14:creationId xmlns:p14="http://schemas.microsoft.com/office/powerpoint/2010/main" val="4277584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2C99E2-151E-154C-B1C5-80AB8B563FDB}"/>
              </a:ext>
            </a:extLst>
          </p:cNvPr>
          <p:cNvSpPr/>
          <p:nvPr/>
        </p:nvSpPr>
        <p:spPr>
          <a:xfrm>
            <a:off x="0" y="0"/>
            <a:ext cx="12192000" cy="6858000"/>
          </a:xfrm>
          <a:prstGeom prst="rect">
            <a:avLst/>
          </a:prstGeom>
          <a:solidFill>
            <a:srgbClr val="7E3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solidFill>
                  <a:schemeClr val="bg1"/>
                </a:solidFill>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182033" cy="4351338"/>
          </a:xfrm>
        </p:spPr>
        <p:txBody>
          <a:bodyPr>
            <a:normAutofit/>
          </a:bodyPr>
          <a:lstStyle/>
          <a:p>
            <a:pPr marL="0" indent="0">
              <a:buNone/>
            </a:pPr>
            <a:r>
              <a:rPr lang="en-US" i="1" dirty="0">
                <a:solidFill>
                  <a:schemeClr val="bg1"/>
                </a:solidFill>
                <a:latin typeface="Palatino" pitchFamily="2" charset="77"/>
                <a:ea typeface="Palatino" pitchFamily="2" charset="77"/>
              </a:rPr>
              <a:t>Written in the Dutch Reformed Mission Church in the context of South African apartheid, the Confession of Belhar was adopted in 1986. It condemns the sin of racism and calls for unity and justice in the church.</a:t>
            </a:r>
          </a:p>
          <a:p>
            <a:pPr marL="0" indent="0">
              <a:buNone/>
            </a:pPr>
            <a:endParaRPr lang="en-US" i="1" dirty="0">
              <a:solidFill>
                <a:schemeClr val="bg1"/>
              </a:solidFill>
              <a:latin typeface="Palatino" pitchFamily="2" charset="77"/>
              <a:ea typeface="Palatino" pitchFamily="2" charset="77"/>
            </a:endParaRPr>
          </a:p>
          <a:p>
            <a:pPr marL="0" indent="0">
              <a:buNone/>
            </a:pPr>
            <a:r>
              <a:rPr lang="en-US" sz="2400" b="1" dirty="0">
                <a:solidFill>
                  <a:schemeClr val="bg1"/>
                </a:solidFill>
                <a:latin typeface="Optima" panose="02000503060000020004" pitchFamily="2" charset="0"/>
                <a:ea typeface="Palatino" pitchFamily="2" charset="77"/>
              </a:rPr>
              <a:t>This presentation highlights excerpts from the Confession of Belhar pertaining to the work of building congregational vitality. </a:t>
            </a:r>
            <a:endParaRPr lang="en-US" i="1" dirty="0">
              <a:solidFill>
                <a:schemeClr val="bg1"/>
              </a:solidFill>
              <a:latin typeface="Palatino" pitchFamily="2" charset="77"/>
              <a:ea typeface="Palatino" pitchFamily="2" charset="77"/>
            </a:endParaRPr>
          </a:p>
        </p:txBody>
      </p:sp>
      <p:sp>
        <p:nvSpPr>
          <p:cNvPr id="11" name="Rectangle 10">
            <a:extLst>
              <a:ext uri="{FF2B5EF4-FFF2-40B4-BE49-F238E27FC236}">
                <a16:creationId xmlns:a16="http://schemas.microsoft.com/office/drawing/2014/main" id="{F1812F8B-610E-184E-A6A6-A7C213D4F33E}"/>
              </a:ext>
            </a:extLst>
          </p:cNvPr>
          <p:cNvSpPr/>
          <p:nvPr/>
        </p:nvSpPr>
        <p:spPr>
          <a:xfrm>
            <a:off x="8332838" y="1504335"/>
            <a:ext cx="3185651" cy="467262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creenshot of a game&#10;&#10;Description automatically generated with low confidence">
            <a:extLst>
              <a:ext uri="{FF2B5EF4-FFF2-40B4-BE49-F238E27FC236}">
                <a16:creationId xmlns:a16="http://schemas.microsoft.com/office/drawing/2014/main" id="{ADBE9285-D00F-514E-9499-4472ED8CD89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1282576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1109</TotalTime>
  <Words>3044</Words>
  <Application>Microsoft Macintosh PowerPoint</Application>
  <PresentationFormat>Widescreen</PresentationFormat>
  <Paragraphs>160</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Calibri Light</vt:lpstr>
      <vt:lpstr>Optima</vt:lpstr>
      <vt:lpstr>Palatino</vt:lpstr>
      <vt:lpstr>Office Theme</vt:lpstr>
      <vt:lpstr>The PC(USA) Constitution  on Building  Congregational Vitality</vt:lpstr>
      <vt:lpstr>About This Presentation</vt:lpstr>
      <vt:lpstr>What Are the Confessions?</vt:lpstr>
      <vt:lpstr>The Confession of 1967</vt:lpstr>
      <vt:lpstr>The Confession of 1967</vt:lpstr>
      <vt:lpstr>The Confession of 1967</vt:lpstr>
      <vt:lpstr>The Confession of 1967</vt:lpstr>
      <vt:lpstr>Questions for Discussion or Reflection </vt:lpstr>
      <vt:lpstr>The Confession of Belhar</vt:lpstr>
      <vt:lpstr>The Confession of Belhar</vt:lpstr>
      <vt:lpstr>The Confession of Belhar</vt:lpstr>
      <vt:lpstr>The Confession of Belhar</vt:lpstr>
      <vt:lpstr>The Confession of Belhar</vt:lpstr>
      <vt:lpstr>The Confession of Belhar</vt:lpstr>
      <vt:lpstr>The Confession of Belhar</vt:lpstr>
      <vt:lpstr>The Confession of Belhar</vt:lpstr>
      <vt:lpstr>The Confession of Belhar</vt:lpstr>
      <vt:lpstr>Questions for Discussion or Reflection </vt:lpstr>
      <vt:lpstr>A Brief Statement of Faith</vt:lpstr>
      <vt:lpstr>A Brief Statement of Faith</vt:lpstr>
      <vt:lpstr>A Brief Statement of Faith</vt:lpstr>
      <vt:lpstr>A Brief Statement of Faith</vt:lpstr>
      <vt:lpstr>A Brief Statement of Faith</vt:lpstr>
      <vt:lpstr>A Brief Statement of Faith</vt:lpstr>
      <vt:lpstr>Questions for Discussion or Reflection </vt:lpstr>
      <vt:lpstr>The Foundations of Presbyterian Polity</vt:lpstr>
      <vt:lpstr>The Foundations of Presbyterian Polity</vt:lpstr>
      <vt:lpstr>Questions for Discussion or Reflection </vt:lpstr>
      <vt:lpstr>The Form of Government</vt:lpstr>
      <vt:lpstr>The Form of Government</vt:lpstr>
      <vt:lpstr>The Form of Government</vt:lpstr>
      <vt:lpstr>The Form of Government</vt:lpstr>
      <vt:lpstr>The Form of Government</vt:lpstr>
      <vt:lpstr>Questions for Discussion or Reflection </vt:lpstr>
      <vt:lpstr>The Directory for Worship</vt:lpstr>
      <vt:lpstr>The Directory for Worship</vt:lpstr>
      <vt:lpstr>The Directory for Worship</vt:lpstr>
      <vt:lpstr>The Directory for Worship</vt:lpstr>
      <vt:lpstr>The Directory for Worship</vt:lpstr>
      <vt:lpstr>The Directory for Worship</vt:lpstr>
      <vt:lpstr>Questions for Discussion or Reflection </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Christian Year</dc:title>
  <dc:creator>David Gambrell</dc:creator>
  <cp:lastModifiedBy>Leo Dorsey</cp:lastModifiedBy>
  <cp:revision>57</cp:revision>
  <dcterms:created xsi:type="dcterms:W3CDTF">2021-03-02T20:17:33Z</dcterms:created>
  <dcterms:modified xsi:type="dcterms:W3CDTF">2023-03-29T17:28:38Z</dcterms:modified>
</cp:coreProperties>
</file>