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72" r:id="rId2"/>
    <p:sldId id="314" r:id="rId3"/>
    <p:sldId id="319" r:id="rId4"/>
    <p:sldId id="320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277" r:id="rId13"/>
    <p:sldId id="286" r:id="rId14"/>
    <p:sldId id="303" r:id="rId15"/>
    <p:sldId id="313" r:id="rId16"/>
    <p:sldId id="276" r:id="rId17"/>
    <p:sldId id="278" r:id="rId18"/>
    <p:sldId id="279" r:id="rId19"/>
    <p:sldId id="280" r:id="rId20"/>
    <p:sldId id="282" r:id="rId21"/>
    <p:sldId id="321" r:id="rId22"/>
    <p:sldId id="283" r:id="rId23"/>
    <p:sldId id="284" r:id="rId24"/>
    <p:sldId id="285" r:id="rId25"/>
    <p:sldId id="292" r:id="rId26"/>
    <p:sldId id="293" r:id="rId27"/>
    <p:sldId id="315" r:id="rId28"/>
    <p:sldId id="316" r:id="rId29"/>
    <p:sldId id="305" r:id="rId30"/>
    <p:sldId id="317" r:id="rId31"/>
    <p:sldId id="307" r:id="rId32"/>
    <p:sldId id="308" r:id="rId33"/>
    <p:sldId id="309" r:id="rId34"/>
    <p:sldId id="310" r:id="rId35"/>
    <p:sldId id="311" r:id="rId36"/>
  </p:sldIdLst>
  <p:sldSz cx="9144000" cy="6858000" type="screen4x3"/>
  <p:notesSz cx="7010400" cy="9296400"/>
  <p:embeddedFontLst>
    <p:embeddedFont>
      <p:font typeface="Calibri Light" panose="020F0302020204030204" pitchFamily="34" charset="0"/>
      <p:regular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Futura Std Medium" panose="020B0502020204020303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96473" autoAdjust="0"/>
  </p:normalViewPr>
  <p:slideViewPr>
    <p:cSldViewPr snapToGrid="0">
      <p:cViewPr>
        <p:scale>
          <a:sx n="92" d="100"/>
          <a:sy n="92" d="100"/>
        </p:scale>
        <p:origin x="-1080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1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51008-C4AA-4A42-BC03-2E2C1C31F35C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211BC-E177-49D2-A75F-51F0FC3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3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CA7E0-53B0-44A1-9790-4C4693E781E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218E4-0BE1-4F71-BD10-10FF7336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2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0160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4398" y="3316457"/>
            <a:ext cx="5607050" cy="59799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6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0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36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98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32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01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43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04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33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12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46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74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1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61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53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81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79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47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91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506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48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150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162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371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950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653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714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52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34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9433" y="4473575"/>
            <a:ext cx="5551535" cy="36607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07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8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70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18E4-0BE1-4F71-BD10-10FF73362E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1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67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B2BA-EC9D-4D82-B72B-584C4BE643D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D8BF-5427-4E44-BC00-4668593A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8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B2BA-EC9D-4D82-B72B-584C4BE643D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D8BF-5427-4E44-BC00-4668593A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5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B2BA-EC9D-4D82-B72B-584C4BE643D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D8BF-5427-4E44-BC00-4668593A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5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B2BA-EC9D-4D82-B72B-584C4BE643D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D8BF-5427-4E44-BC00-4668593A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5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B2BA-EC9D-4D82-B72B-584C4BE643D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D8BF-5427-4E44-BC00-4668593A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2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B2BA-EC9D-4D82-B72B-584C4BE643D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D8BF-5427-4E44-BC00-4668593A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3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B2BA-EC9D-4D82-B72B-584C4BE643D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D8BF-5427-4E44-BC00-4668593A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3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B2BA-EC9D-4D82-B72B-584C4BE643D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D8BF-5427-4E44-BC00-4668593A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B2BA-EC9D-4D82-B72B-584C4BE643D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D8BF-5427-4E44-BC00-4668593A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6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B2BA-EC9D-4D82-B72B-584C4BE643D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D8BF-5427-4E44-BC00-4668593A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1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B2BA-EC9D-4D82-B72B-584C4BE643D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7D8BF-5427-4E44-BC00-4668593A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6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0" y="4410"/>
            <a:ext cx="7260639" cy="5567346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086450" y="239133"/>
            <a:ext cx="6797842" cy="12454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latin typeface="Futura Std Medium" panose="020B0502020204020303" pitchFamily="34" charset="0"/>
              </a:rPr>
              <a:t>Provide useful, </a:t>
            </a:r>
            <a:r>
              <a:rPr lang="en-US" sz="2600" b="1" i="1" dirty="0">
                <a:latin typeface="Futura Std Medium" panose="020B0502020204020303" pitchFamily="34" charset="0"/>
              </a:rPr>
              <a:t>current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information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for everyone... from anywhere... anytime</a:t>
            </a:r>
            <a:r>
              <a:rPr lang="en-US" sz="2400" b="1" baseline="30000" dirty="0">
                <a:solidFill>
                  <a:schemeClr val="bg1">
                    <a:lumMod val="65000"/>
                  </a:schemeClr>
                </a:solidFill>
                <a:latin typeface="Futura Std Medium" panose="020B0502020204020303" pitchFamily="34" charset="0"/>
              </a:rPr>
              <a:t>*</a:t>
            </a:r>
            <a:endParaRPr lang="en-US" sz="2400" baseline="30000" dirty="0">
              <a:solidFill>
                <a:schemeClr val="bg1">
                  <a:lumMod val="65000"/>
                </a:schemeClr>
              </a:solidFill>
              <a:latin typeface="Futura Std Medium" panose="020B05020202040203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58362" y="4846004"/>
            <a:ext cx="2453267" cy="1073380"/>
            <a:chOff x="7103325" y="5046723"/>
            <a:chExt cx="2453267" cy="1073380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7103325" y="5046723"/>
              <a:ext cx="2453267" cy="107338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Futura Std Medium" panose="020B0502020204020303" pitchFamily="34" charset="0"/>
                </a:rPr>
                <a:t>*</a:t>
              </a:r>
              <a:r>
                <a:rPr lang="en-US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utura Std Medium" panose="020B0502020204020303" pitchFamily="34" charset="0"/>
                </a:rPr>
                <a:t>With proper 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</a:pPr>
              <a:r>
                <a:rPr lang="en-US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utura Std Medium" panose="020B0502020204020303" pitchFamily="34" charset="0"/>
                </a:rPr>
                <a:t>authorization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</a:pPr>
              <a:r>
                <a:rPr lang="en-US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utura Std Medium" panose="020B0502020204020303" pitchFamily="34" charset="0"/>
                </a:rPr>
                <a:t>and security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</a:pPr>
              <a:r>
                <a:rPr lang="en-US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utura Std Medium" panose="020B0502020204020303" pitchFamily="34" charset="0"/>
                </a:rPr>
                <a:t>of course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372" y="5102478"/>
              <a:ext cx="231324" cy="2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60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48750" y="239103"/>
            <a:ext cx="6682157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The Bottleneck Problem</a:t>
            </a:r>
            <a:endParaRPr lang="en-US" sz="3600" dirty="0">
              <a:latin typeface="Futura Std Medium" panose="020B0502020204020303" pitchFamily="3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20064" y="782638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380" y="884858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75" y="1239226"/>
            <a:ext cx="4050040" cy="4656334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5731723" y="1279395"/>
            <a:ext cx="3595107" cy="42727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Only </a:t>
            </a:r>
            <a:r>
              <a:rPr lang="en-US" sz="2700" b="1" dirty="0">
                <a:solidFill>
                  <a:srgbClr val="C00000"/>
                </a:solidFill>
                <a:latin typeface="Futura Std Medium" panose="020B0502020204020303" pitchFamily="34" charset="0"/>
              </a:rPr>
              <a:t>one person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knows how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700" b="1" dirty="0">
                <a:solidFill>
                  <a:srgbClr val="C00000"/>
                </a:solidFill>
                <a:latin typeface="Futura Std Medium" panose="020B0502020204020303" pitchFamily="34" charset="0"/>
              </a:rPr>
              <a:t>Scattered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data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700" b="1" dirty="0">
                <a:solidFill>
                  <a:srgbClr val="C00000"/>
                </a:solidFill>
                <a:latin typeface="Futura Std Medium" panose="020B0502020204020303" pitchFamily="34" charset="0"/>
              </a:rPr>
              <a:t>Hours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on tedious          manual work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1 change, </a:t>
            </a:r>
            <a:r>
              <a:rPr lang="en-US" sz="2700" b="1" dirty="0">
                <a:solidFill>
                  <a:srgbClr val="C00000"/>
                </a:solidFill>
                <a:latin typeface="Futura Std Medium" panose="020B0502020204020303" pitchFamily="34" charset="0"/>
              </a:rPr>
              <a:t>7 places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sz="2700" dirty="0"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48750" y="239103"/>
            <a:ext cx="6682157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The Bottleneck Problem</a:t>
            </a:r>
            <a:endParaRPr lang="en-US" sz="3600" dirty="0">
              <a:latin typeface="Futura Std Medium" panose="020B0502020204020303" pitchFamily="3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20064" y="782638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380" y="884858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75" y="1239226"/>
            <a:ext cx="4050040" cy="4656334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5731723" y="1279395"/>
            <a:ext cx="3595107" cy="42727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Only </a:t>
            </a:r>
            <a:r>
              <a:rPr lang="en-US" sz="2700" b="1" dirty="0">
                <a:solidFill>
                  <a:srgbClr val="C00000"/>
                </a:solidFill>
                <a:latin typeface="Futura Std Medium" panose="020B0502020204020303" pitchFamily="34" charset="0"/>
              </a:rPr>
              <a:t>one person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knows how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700" b="1" dirty="0">
                <a:solidFill>
                  <a:srgbClr val="C00000"/>
                </a:solidFill>
                <a:latin typeface="Futura Std Medium" panose="020B0502020204020303" pitchFamily="34" charset="0"/>
              </a:rPr>
              <a:t>Scattered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data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700" b="1" dirty="0">
                <a:solidFill>
                  <a:srgbClr val="C00000"/>
                </a:solidFill>
                <a:latin typeface="Futura Std Medium" panose="020B0502020204020303" pitchFamily="34" charset="0"/>
              </a:rPr>
              <a:t>Hours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on tedious          manual work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1 change, </a:t>
            </a:r>
            <a:r>
              <a:rPr lang="en-US" sz="2700" b="1" dirty="0">
                <a:solidFill>
                  <a:srgbClr val="C00000"/>
                </a:solidFill>
                <a:latin typeface="Futura Std Medium" panose="020B0502020204020303" pitchFamily="34" charset="0"/>
              </a:rPr>
              <a:t>7 places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Always </a:t>
            </a:r>
            <a:r>
              <a:rPr lang="en-US" sz="2700" b="1" dirty="0">
                <a:solidFill>
                  <a:srgbClr val="C00000"/>
                </a:solidFill>
                <a:latin typeface="Futura Std Medium" panose="020B0502020204020303" pitchFamily="34" charset="0"/>
              </a:rPr>
              <a:t>out-of-date 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constant </a:t>
            </a:r>
            <a:r>
              <a:rPr lang="en-US" sz="2700" b="1" dirty="0">
                <a:solidFill>
                  <a:srgbClr val="C00000"/>
                </a:solidFill>
                <a:latin typeface="Futura Std Medium" panose="020B0502020204020303" pitchFamily="34" charset="0"/>
              </a:rPr>
              <a:t>“catch-up”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en-US" sz="2700" dirty="0"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6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0" y="4410"/>
            <a:ext cx="7260639" cy="5567345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86450" y="239133"/>
            <a:ext cx="6797842" cy="1094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30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|cbase|  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latin typeface="Futura Std Medium" panose="020B0502020204020303" pitchFamily="34" charset="0"/>
              </a:rPr>
              <a:t>Keep all the info in </a:t>
            </a:r>
            <a:r>
              <a:rPr lang="en-US" sz="2600" b="1" i="1" dirty="0">
                <a:latin typeface="Futura Std Medium" panose="020B0502020204020303" pitchFamily="34" charset="0"/>
              </a:rPr>
              <a:t>one central place</a:t>
            </a:r>
            <a:endParaRPr lang="en-US" sz="2400" i="1" baseline="30000" dirty="0">
              <a:solidFill>
                <a:schemeClr val="bg1">
                  <a:lumMod val="65000"/>
                </a:schemeClr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0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0" y="4410"/>
            <a:ext cx="7260639" cy="5567346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86450" y="239133"/>
            <a:ext cx="6797842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3000" b="1" dirty="0">
                <a:solidFill>
                  <a:srgbClr val="FF0000"/>
                </a:solidFill>
                <a:latin typeface="Futura Std Medium" panose="020B0502020204020303" pitchFamily="34" charset="0"/>
              </a:rPr>
              <a:t>Eliminate</a:t>
            </a:r>
            <a:r>
              <a:rPr lang="en-US" sz="26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  </a:t>
            </a:r>
            <a:endParaRPr lang="en-US" sz="2600" b="1" dirty="0">
              <a:latin typeface="Futura Std Medium" panose="020B0502020204020303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latin typeface="Futura Std Medium" panose="020B0502020204020303" pitchFamily="34" charset="0"/>
              </a:rPr>
              <a:t>technical and publishing hurdles</a:t>
            </a:r>
            <a:endParaRPr lang="en-US" sz="2400" baseline="30000" dirty="0">
              <a:solidFill>
                <a:schemeClr val="bg1">
                  <a:lumMod val="65000"/>
                </a:schemeClr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90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520176" y="246570"/>
            <a:ext cx="5597912" cy="50279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32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Design</a:t>
            </a:r>
            <a:r>
              <a:rPr lang="en-US" sz="3200" b="1" dirty="0">
                <a:latin typeface="Futura Std Medium" panose="020B0502020204020303" pitchFamily="34" charset="0"/>
              </a:rPr>
              <a:t> entire framework around inevitable fact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3200" b="1" dirty="0">
                <a:latin typeface="Futura Std Medium" panose="020B0502020204020303" pitchFamily="34" charset="0"/>
              </a:rPr>
              <a:t>that people have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3200" b="1" dirty="0">
                <a:solidFill>
                  <a:srgbClr val="7030A0"/>
                </a:solidFill>
                <a:latin typeface="Futura Std Medium" panose="020B0502020204020303" pitchFamily="34" charset="0"/>
              </a:rPr>
              <a:t>multiple, concurrent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32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past/present/future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4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roles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81" y="2913535"/>
            <a:ext cx="5537901" cy="297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4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0" y="4410"/>
            <a:ext cx="7260639" cy="5567346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86450" y="239133"/>
            <a:ext cx="6797842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latin typeface="Futura Std Medium" panose="020B0502020204020303" pitchFamily="34" charset="0"/>
              </a:rPr>
              <a:t>A closer look at the results</a:t>
            </a:r>
            <a:endParaRPr lang="en-US" sz="2400" baseline="30000" dirty="0">
              <a:solidFill>
                <a:schemeClr val="bg1">
                  <a:lumMod val="65000"/>
                </a:schemeClr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7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0" y="0"/>
            <a:ext cx="7264750" cy="5767305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86450" y="239133"/>
            <a:ext cx="6797842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latin typeface="Futura Std Medium" panose="020B0502020204020303" pitchFamily="34" charset="0"/>
              </a:rPr>
              <a:t>The </a:t>
            </a:r>
            <a:r>
              <a:rPr lang="en-US" sz="26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|cbase|</a:t>
            </a:r>
            <a:r>
              <a:rPr lang="en-US" sz="2600" b="1" dirty="0">
                <a:latin typeface="Futura Std Medium" panose="020B0502020204020303" pitchFamily="34" charset="0"/>
              </a:rPr>
              <a:t> Admin login</a:t>
            </a:r>
            <a:endParaRPr lang="en-US" sz="2400" baseline="30000" dirty="0">
              <a:solidFill>
                <a:schemeClr val="bg1">
                  <a:lumMod val="65000"/>
                </a:schemeClr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51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0" y="0"/>
            <a:ext cx="7264750" cy="5767304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86450" y="239133"/>
            <a:ext cx="6797842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latin typeface="Futura Std Medium" panose="020B0502020204020303" pitchFamily="34" charset="0"/>
              </a:rPr>
              <a:t>The </a:t>
            </a:r>
            <a:r>
              <a:rPr lang="en-US" sz="26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|cbase|</a:t>
            </a:r>
            <a:r>
              <a:rPr lang="en-US" sz="2600" b="1" dirty="0">
                <a:latin typeface="Futura Std Medium" panose="020B0502020204020303" pitchFamily="34" charset="0"/>
              </a:rPr>
              <a:t> Admin login</a:t>
            </a:r>
            <a:endParaRPr lang="en-US" sz="2400" baseline="30000" dirty="0">
              <a:solidFill>
                <a:schemeClr val="bg1">
                  <a:lumMod val="65000"/>
                </a:schemeClr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034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0" y="0"/>
            <a:ext cx="7264749" cy="5767304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86450" y="239133"/>
            <a:ext cx="6797842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latin typeface="Futura Std Medium" panose="020B0502020204020303" pitchFamily="34" charset="0"/>
              </a:rPr>
              <a:t>The </a:t>
            </a:r>
            <a:r>
              <a:rPr lang="en-US" sz="26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|cbase|</a:t>
            </a:r>
            <a:r>
              <a:rPr lang="en-US" sz="2600" b="1" dirty="0">
                <a:latin typeface="Futura Std Medium" panose="020B0502020204020303" pitchFamily="34" charset="0"/>
              </a:rPr>
              <a:t> Admin login</a:t>
            </a:r>
            <a:endParaRPr lang="en-US" sz="2400" baseline="30000" dirty="0">
              <a:solidFill>
                <a:schemeClr val="bg1">
                  <a:lumMod val="65000"/>
                </a:schemeClr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99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0" y="0"/>
            <a:ext cx="7264749" cy="5767303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86450" y="239133"/>
            <a:ext cx="6797842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latin typeface="Futura Std Medium" panose="020B0502020204020303" pitchFamily="34" charset="0"/>
              </a:rPr>
              <a:t>The </a:t>
            </a:r>
            <a:r>
              <a:rPr lang="en-US" sz="26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|cbase|</a:t>
            </a:r>
            <a:r>
              <a:rPr lang="en-US" sz="2600" b="1" dirty="0">
                <a:latin typeface="Futura Std Medium" panose="020B0502020204020303" pitchFamily="34" charset="0"/>
              </a:rPr>
              <a:t> </a:t>
            </a: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  <a:latin typeface="Futura Std Medium" panose="020B0502020204020303" pitchFamily="34" charset="0"/>
              </a:rPr>
              <a:t>Lookup</a:t>
            </a:r>
            <a:r>
              <a:rPr lang="en-US" sz="2600" b="1" dirty="0">
                <a:latin typeface="Futura Std Medium" panose="020B0502020204020303" pitchFamily="34" charset="0"/>
              </a:rPr>
              <a:t> login</a:t>
            </a:r>
            <a:endParaRPr lang="en-US" sz="2400" baseline="30000" dirty="0">
              <a:solidFill>
                <a:schemeClr val="bg1">
                  <a:lumMod val="65000"/>
                </a:schemeClr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5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2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50" y="983685"/>
            <a:ext cx="6312709" cy="339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0" y="0"/>
            <a:ext cx="7264748" cy="5767302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86450" y="239133"/>
            <a:ext cx="6797842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latin typeface="Futura Std Medium" panose="020B0502020204020303" pitchFamily="34" charset="0"/>
              </a:rPr>
              <a:t>The </a:t>
            </a:r>
            <a:r>
              <a:rPr lang="en-US" sz="26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|cbase|</a:t>
            </a:r>
            <a:r>
              <a:rPr lang="en-US" sz="2600" b="1" dirty="0">
                <a:latin typeface="Futura Std Medium" panose="020B0502020204020303" pitchFamily="34" charset="0"/>
              </a:rPr>
              <a:t> </a:t>
            </a: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  <a:latin typeface="Futura Std Medium" panose="020B0502020204020303" pitchFamily="34" charset="0"/>
              </a:rPr>
              <a:t>Lookup</a:t>
            </a:r>
            <a:r>
              <a:rPr lang="en-US" sz="2600" b="1" dirty="0">
                <a:latin typeface="Futura Std Medium" panose="020B0502020204020303" pitchFamily="34" charset="0"/>
              </a:rPr>
              <a:t> login</a:t>
            </a:r>
            <a:endParaRPr lang="en-US" sz="2400" baseline="30000" dirty="0">
              <a:solidFill>
                <a:schemeClr val="bg1">
                  <a:lumMod val="65000"/>
                </a:schemeClr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0" y="4410"/>
            <a:ext cx="7260639" cy="5567345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86450" y="239133"/>
            <a:ext cx="6797842" cy="1094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30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|cbase|  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latin typeface="Futura Std Medium" panose="020B0502020204020303" pitchFamily="34" charset="0"/>
              </a:rPr>
              <a:t>Keep all the info in </a:t>
            </a:r>
            <a:r>
              <a:rPr lang="en-US" sz="2600" b="1" i="1" dirty="0">
                <a:latin typeface="Futura Std Medium" panose="020B0502020204020303" pitchFamily="34" charset="0"/>
              </a:rPr>
              <a:t>one central place</a:t>
            </a:r>
            <a:endParaRPr lang="en-US" sz="2400" i="1" baseline="30000" dirty="0">
              <a:solidFill>
                <a:schemeClr val="bg1">
                  <a:lumMod val="65000"/>
                </a:schemeClr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04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1" y="0"/>
            <a:ext cx="7264746" cy="5767302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86450" y="239133"/>
            <a:ext cx="6797842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|cbase| </a:t>
            </a:r>
            <a:r>
              <a:rPr lang="en-US" sz="2600" b="1" dirty="0">
                <a:latin typeface="Futura Std Medium" panose="020B0502020204020303" pitchFamily="34" charset="0"/>
              </a:rPr>
              <a:t>Online Churches Directory</a:t>
            </a:r>
            <a:endParaRPr lang="en-US" sz="2400" baseline="30000" dirty="0">
              <a:solidFill>
                <a:schemeClr val="bg1">
                  <a:lumMod val="65000"/>
                </a:schemeClr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77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1" y="0"/>
            <a:ext cx="7264746" cy="5767301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86450" y="239133"/>
            <a:ext cx="6797842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|cbase| </a:t>
            </a:r>
            <a:r>
              <a:rPr lang="en-US" sz="2600" b="1" dirty="0">
                <a:latin typeface="Futura Std Medium" panose="020B0502020204020303" pitchFamily="34" charset="0"/>
              </a:rPr>
              <a:t>Online Presbytery Directory</a:t>
            </a:r>
            <a:endParaRPr lang="en-US" sz="2400" baseline="30000" dirty="0">
              <a:solidFill>
                <a:schemeClr val="bg1">
                  <a:lumMod val="65000"/>
                </a:schemeClr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53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1" y="0"/>
            <a:ext cx="7264745" cy="5767301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86450" y="239133"/>
            <a:ext cx="6797842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|cbase| </a:t>
            </a:r>
            <a:r>
              <a:rPr lang="en-US" sz="2600" b="1" dirty="0">
                <a:latin typeface="Futura Std Medium" panose="020B0502020204020303" pitchFamily="34" charset="0"/>
              </a:rPr>
              <a:t>Online Presbytery Directory</a:t>
            </a:r>
            <a:endParaRPr lang="en-US" sz="2400" baseline="30000" dirty="0">
              <a:solidFill>
                <a:schemeClr val="bg1">
                  <a:lumMod val="65000"/>
                </a:schemeClr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53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1" y="0"/>
            <a:ext cx="7264745" cy="57673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86450" y="239133"/>
            <a:ext cx="6797842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|cbase| </a:t>
            </a:r>
            <a:r>
              <a:rPr lang="en-US" sz="2600" b="1" dirty="0">
                <a:latin typeface="Futura Std Medium" panose="020B0502020204020303" pitchFamily="34" charset="0"/>
              </a:rPr>
              <a:t>Online Presbytery Directory</a:t>
            </a:r>
            <a:endParaRPr lang="en-US" sz="2400" baseline="30000" dirty="0">
              <a:solidFill>
                <a:schemeClr val="bg1">
                  <a:lumMod val="65000"/>
                </a:schemeClr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55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1" y="0"/>
            <a:ext cx="7264744" cy="57673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86450" y="239133"/>
            <a:ext cx="6797842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|cbase| </a:t>
            </a:r>
            <a:r>
              <a:rPr lang="en-US" sz="2600" b="1" dirty="0">
                <a:latin typeface="Futura Std Medium" panose="020B0502020204020303" pitchFamily="34" charset="0"/>
              </a:rPr>
              <a:t>Online Presbytery Directory</a:t>
            </a:r>
            <a:endParaRPr lang="en-US" sz="2400" baseline="30000" dirty="0">
              <a:solidFill>
                <a:schemeClr val="bg1">
                  <a:lumMod val="65000"/>
                </a:schemeClr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95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1" y="0"/>
            <a:ext cx="7264744" cy="5767299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86450" y="239133"/>
            <a:ext cx="6797842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|cbase| </a:t>
            </a:r>
            <a:r>
              <a:rPr lang="en-US" sz="2600" b="1" dirty="0">
                <a:latin typeface="Futura Std Medium" panose="020B0502020204020303" pitchFamily="34" charset="0"/>
              </a:rPr>
              <a:t>Online Presbytery Directory</a:t>
            </a:r>
            <a:endParaRPr lang="en-US" sz="2400" baseline="30000" dirty="0">
              <a:solidFill>
                <a:schemeClr val="bg1">
                  <a:lumMod val="65000"/>
                </a:schemeClr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45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86450" y="239133"/>
            <a:ext cx="6797842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Automatic</a:t>
            </a:r>
            <a:r>
              <a:rPr lang="en-US" sz="2600" b="1" dirty="0">
                <a:latin typeface="Futura Std Medium" panose="020B0502020204020303" pitchFamily="34" charset="0"/>
              </a:rPr>
              <a:t> creation of all PDFs</a:t>
            </a:r>
            <a:endParaRPr lang="en-US" sz="2400" baseline="30000" dirty="0">
              <a:solidFill>
                <a:schemeClr val="bg1">
                  <a:lumMod val="65000"/>
                </a:schemeClr>
              </a:solidFill>
              <a:latin typeface="Futura Std Medium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20" y="1035587"/>
            <a:ext cx="6548962" cy="37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69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0" y="1"/>
            <a:ext cx="7264750" cy="6006896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86450" y="239133"/>
            <a:ext cx="6797842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latin typeface="Futura Std Medium" panose="020B0502020204020303" pitchFamily="34" charset="0"/>
              </a:rPr>
              <a:t>Email everyone on COM </a:t>
            </a:r>
            <a:r>
              <a:rPr lang="en-US" sz="26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in one click</a:t>
            </a:r>
            <a:endParaRPr lang="en-US" sz="2400" baseline="30000" dirty="0">
              <a:solidFill>
                <a:srgbClr val="00B0F0"/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5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2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50" y="983685"/>
            <a:ext cx="6312709" cy="3390669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310759" y="418764"/>
            <a:ext cx="5921299" cy="18856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3200" b="1" dirty="0">
                <a:solidFill>
                  <a:srgbClr val="7030A0"/>
                </a:solidFill>
                <a:latin typeface="Futura Std Medium" panose="020B0502020204020303" pitchFamily="34" charset="0"/>
              </a:rPr>
              <a:t>A rich </a:t>
            </a:r>
            <a:r>
              <a:rPr lang="en-US" sz="3200" b="1" i="1" dirty="0">
                <a:solidFill>
                  <a:srgbClr val="7030A0"/>
                </a:solidFill>
                <a:latin typeface="Futura Std Medium" panose="020B0502020204020303" pitchFamily="34" charset="0"/>
              </a:rPr>
              <a:t>context... </a:t>
            </a:r>
          </a:p>
        </p:txBody>
      </p:sp>
    </p:spTree>
    <p:extLst>
      <p:ext uri="{BB962C8B-B14F-4D97-AF65-F5344CB8AC3E}">
        <p14:creationId xmlns:p14="http://schemas.microsoft.com/office/powerpoint/2010/main" val="2930011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95" y="3827168"/>
            <a:ext cx="1741358" cy="189008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41756" y="195743"/>
            <a:ext cx="6436598" cy="4894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Why implement |cbase| </a:t>
            </a:r>
            <a:r>
              <a:rPr lang="en-US" sz="2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now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Futura Std Medium" panose="020B0502020204020303" pitchFamily="3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2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</p:spTree>
    <p:extLst>
      <p:ext uri="{BB962C8B-B14F-4D97-AF65-F5344CB8AC3E}">
        <p14:creationId xmlns:p14="http://schemas.microsoft.com/office/powerpoint/2010/main" val="425759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95" y="3827168"/>
            <a:ext cx="1741358" cy="189008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41756" y="195743"/>
            <a:ext cx="6436598" cy="4894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Why implement |cbase| </a:t>
            </a:r>
            <a:r>
              <a:rPr lang="en-US" sz="2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now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Futura Std Medium" panose="020B0502020204020303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The church is a living body;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    Many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people in </a:t>
            </a:r>
            <a:r>
              <a:rPr lang="en-US" sz="2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many 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changing roles…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    The presbytery is </a:t>
            </a:r>
            <a:r>
              <a:rPr lang="en-US" sz="2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always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in “transition”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7030A0"/>
                </a:solidFill>
                <a:latin typeface="Futura Std Medium" panose="020B0502020204020303" pitchFamily="34" charset="0"/>
              </a:rPr>
              <a:t>The technology and processes you employ can </a:t>
            </a:r>
            <a:r>
              <a:rPr lang="en-US" sz="2600" b="1" i="1" dirty="0">
                <a:solidFill>
                  <a:srgbClr val="7030A0"/>
                </a:solidFill>
                <a:latin typeface="Futura Std Medium" panose="020B0502020204020303" pitchFamily="34" charset="0"/>
              </a:rPr>
              <a:t>inform</a:t>
            </a:r>
            <a:r>
              <a:rPr lang="en-US" sz="2600" b="1" dirty="0">
                <a:solidFill>
                  <a:srgbClr val="7030A0"/>
                </a:solidFill>
                <a:latin typeface="Futura Std Medium" panose="020B0502020204020303" pitchFamily="34" charset="0"/>
              </a:rPr>
              <a:t> and </a:t>
            </a:r>
            <a:r>
              <a:rPr lang="en-US" sz="2600" b="1" i="1" dirty="0">
                <a:solidFill>
                  <a:srgbClr val="7030A0"/>
                </a:solidFill>
                <a:latin typeface="Futura Std Medium" panose="020B0502020204020303" pitchFamily="34" charset="0"/>
              </a:rPr>
              <a:t>direct</a:t>
            </a:r>
            <a:r>
              <a:rPr lang="en-US" sz="2600" b="1" dirty="0">
                <a:solidFill>
                  <a:srgbClr val="7030A0"/>
                </a:solidFill>
                <a:latin typeface="Futura Std Medium" panose="020B0502020204020303" pitchFamily="34" charset="0"/>
              </a:rPr>
              <a:t> times of change rather than </a:t>
            </a:r>
            <a:r>
              <a:rPr lang="en-US" sz="2600" b="1" i="1" dirty="0">
                <a:solidFill>
                  <a:srgbClr val="7030A0"/>
                </a:solidFill>
                <a:latin typeface="Futura Std Medium" panose="020B0502020204020303" pitchFamily="34" charset="0"/>
              </a:rPr>
              <a:t>reacting</a:t>
            </a:r>
            <a:r>
              <a:rPr lang="en-US" sz="28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     </a:t>
            </a:r>
            <a:r>
              <a:rPr lang="en-US" sz="2600" b="1" dirty="0">
                <a:solidFill>
                  <a:srgbClr val="7030A0"/>
                </a:solidFill>
                <a:latin typeface="Futura Std Medium" panose="020B0502020204020303" pitchFamily="34" charset="0"/>
              </a:rPr>
              <a:t>after the fact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2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</p:spTree>
    <p:extLst>
      <p:ext uri="{BB962C8B-B14F-4D97-AF65-F5344CB8AC3E}">
        <p14:creationId xmlns:p14="http://schemas.microsoft.com/office/powerpoint/2010/main" val="1322654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41756" y="2854054"/>
            <a:ext cx="6436598" cy="24745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utura Std Medium" panose="020B0502020204020303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In times of 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transition and change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information could be a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3000" b="1" spc="-150" dirty="0">
                <a:solidFill>
                  <a:srgbClr val="7030A0"/>
                </a:solidFill>
                <a:latin typeface="Futura Std Medium" panose="020B0502020204020303" pitchFamily="34" charset="0"/>
              </a:rPr>
              <a:t>“Everyone, Anywhere, Anytime resource”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instead of a nagging clerical hassle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2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19094" y="195744"/>
            <a:ext cx="6835696" cy="21683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What if </a:t>
            </a:r>
            <a:r>
              <a:rPr lang="en-US" sz="2600" dirty="0">
                <a:latin typeface="Futura Std Medium" panose="020B0502020204020303" pitchFamily="34" charset="0"/>
              </a:rPr>
              <a:t>every effort</a:t>
            </a:r>
            <a:r>
              <a:rPr lang="en-US" sz="2600" i="1" dirty="0">
                <a:solidFill>
                  <a:srgbClr val="00B0F0"/>
                </a:solidFill>
                <a:latin typeface="Futura Std Medium" panose="020B0502020204020303" pitchFamily="34" charset="0"/>
              </a:rPr>
              <a:t> </a:t>
            </a:r>
            <a:r>
              <a:rPr lang="en-US" sz="2600" b="1" i="1" dirty="0">
                <a:solidFill>
                  <a:srgbClr val="00B0F0"/>
                </a:solidFill>
                <a:latin typeface="Futura Std Medium" panose="020B0502020204020303" pitchFamily="34" charset="0"/>
              </a:rPr>
              <a:t>began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with </a:t>
            </a:r>
            <a:r>
              <a:rPr lang="en-US" sz="2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convenient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access to 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current, reliable information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How might that make the best use of 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valuable, limited human resources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How could it help to work from </a:t>
            </a:r>
            <a:r>
              <a:rPr lang="en-US" sz="2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anywhere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22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2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66" y="857273"/>
            <a:ext cx="6610505" cy="3725621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291719" y="4706064"/>
            <a:ext cx="6436598" cy="12431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100 committees, 500 churches,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8000 people in |cbase| today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341756" y="195744"/>
            <a:ext cx="6436598" cy="8734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Who’s using </a:t>
            </a:r>
            <a:r>
              <a:rPr lang="en-US" sz="26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|cbase|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now?</a:t>
            </a:r>
            <a:endParaRPr lang="en-US" sz="2600" b="1" dirty="0">
              <a:solidFill>
                <a:srgbClr val="7030A0"/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59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2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41756" y="195743"/>
            <a:ext cx="6436598" cy="6810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Flat, Fair Pricing – online at </a:t>
            </a:r>
            <a:r>
              <a:rPr lang="en-US" sz="30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cbase.us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341756" y="1025351"/>
            <a:ext cx="6436598" cy="4767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$349/month  +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      one-time $49 per church setup cost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Seamless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transition (~1 month)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All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websites and hosting included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No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per-incident support fees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No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“add-on” pricing or hidden costs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Regular 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upgrades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included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Known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budgetable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annual cost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for full 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premium support  </a:t>
            </a:r>
            <a:r>
              <a:rPr lang="en-US" sz="2600" b="1" i="1" dirty="0">
                <a:solidFill>
                  <a:srgbClr val="00B0F0"/>
                </a:solidFill>
                <a:latin typeface="Futura Std Medium" panose="020B0502020204020303" pitchFamily="34" charset="0"/>
              </a:rPr>
              <a:t>(See reviews)</a:t>
            </a:r>
          </a:p>
        </p:txBody>
      </p:sp>
    </p:spTree>
    <p:extLst>
      <p:ext uri="{BB962C8B-B14F-4D97-AF65-F5344CB8AC3E}">
        <p14:creationId xmlns:p14="http://schemas.microsoft.com/office/powerpoint/2010/main" val="1773667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2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2263698" y="209821"/>
            <a:ext cx="6467708" cy="9406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409229" y="1362569"/>
            <a:ext cx="6436598" cy="5788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b="1" i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panose="020B0502020204020303" pitchFamily="34" charset="0"/>
              </a:rPr>
              <a:t>Immediately upon installation: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09229" y="1788551"/>
            <a:ext cx="6436598" cy="12731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panose="020B0502020204020303" pitchFamily="34" charset="0"/>
              </a:rPr>
              <a:t>All</a:t>
            </a:r>
            <a:r>
              <a:rPr lang="en-US" sz="25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panose="020B0502020204020303" pitchFamily="34" charset="0"/>
              </a:rPr>
              <a:t> data/info “cleaned up,” all in </a:t>
            </a:r>
            <a:r>
              <a:rPr lang="en-US" sz="25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panose="020B0502020204020303" pitchFamily="34" charset="0"/>
              </a:rPr>
              <a:t>one</a:t>
            </a:r>
            <a:r>
              <a:rPr lang="en-US" sz="25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panose="020B0502020204020303" pitchFamily="34" charset="0"/>
              </a:rPr>
              <a:t> place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panose="020B0502020204020303" pitchFamily="34" charset="0"/>
              </a:rPr>
              <a:t>Better serve and </a:t>
            </a:r>
            <a:r>
              <a:rPr lang="en-US" sz="25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panose="020B0502020204020303" pitchFamily="34" charset="0"/>
              </a:rPr>
              <a:t>connect</a:t>
            </a:r>
            <a:r>
              <a:rPr lang="en-US" sz="25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panose="020B0502020204020303" pitchFamily="34" charset="0"/>
              </a:rPr>
              <a:t> people &amp; churches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panose="020B0502020204020303" pitchFamily="34" charset="0"/>
              </a:rPr>
              <a:t>Start capturing a </a:t>
            </a:r>
            <a:r>
              <a:rPr lang="en-US" sz="25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panose="020B0502020204020303" pitchFamily="34" charset="0"/>
              </a:rPr>
              <a:t>history </a:t>
            </a:r>
            <a:r>
              <a:rPr lang="en-US" sz="25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panose="020B0502020204020303" pitchFamily="34" charset="0"/>
              </a:rPr>
              <a:t>and building context</a:t>
            </a:r>
            <a:endParaRPr lang="en-US" sz="2500" b="1" spc="-150" dirty="0">
              <a:solidFill>
                <a:schemeClr val="tx1">
                  <a:lumMod val="65000"/>
                  <a:lumOff val="35000"/>
                </a:schemeClr>
              </a:solidFill>
              <a:latin typeface="Futura Std Medium" panose="020B0502020204020303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409228" y="3753791"/>
            <a:ext cx="6902605" cy="2504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rgbClr val="7030A0"/>
                </a:solidFill>
                <a:latin typeface="Futura Std Medium" panose="020B0502020204020303" pitchFamily="34" charset="0"/>
              </a:rPr>
              <a:t>Transform</a:t>
            </a:r>
            <a:r>
              <a:rPr lang="en-US" sz="26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how your presbytery functions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Create strategic “people groups” to best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      </a:t>
            </a:r>
            <a:r>
              <a:rPr lang="en-US" sz="2600" spc="-150" dirty="0">
                <a:latin typeface="Futura Std Medium" panose="020B0502020204020303" pitchFamily="34" charset="0"/>
              </a:rPr>
              <a:t>navigate</a:t>
            </a:r>
            <a:r>
              <a:rPr lang="en-US" sz="2600" b="1" spc="-150" dirty="0">
                <a:solidFill>
                  <a:srgbClr val="7030A0"/>
                </a:solidFill>
                <a:latin typeface="Futura Std Medium" panose="020B0502020204020303" pitchFamily="34" charset="0"/>
              </a:rPr>
              <a:t> </a:t>
            </a:r>
            <a:r>
              <a:rPr lang="en-US" sz="2600" spc="-150" dirty="0">
                <a:latin typeface="Futura Std Medium" panose="020B0502020204020303" pitchFamily="34" charset="0"/>
              </a:rPr>
              <a:t>and direct</a:t>
            </a:r>
            <a:r>
              <a:rPr lang="en-US" sz="2600" b="1" spc="-150" dirty="0">
                <a:solidFill>
                  <a:srgbClr val="7030A0"/>
                </a:solidFill>
                <a:latin typeface="Futura Std Medium" panose="020B0502020204020303" pitchFamily="34" charset="0"/>
              </a:rPr>
              <a:t> transition</a:t>
            </a:r>
            <a:endParaRPr lang="en-US" sz="2600" i="1" spc="-150" dirty="0">
              <a:latin typeface="Futura Std Medium" panose="020B0502020204020303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Experience information in the</a:t>
            </a:r>
            <a:r>
              <a:rPr lang="en-US" sz="26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</a:t>
            </a:r>
            <a:r>
              <a:rPr lang="en-US" sz="2600" b="1" spc="-150" dirty="0">
                <a:solidFill>
                  <a:srgbClr val="7030A0"/>
                </a:solidFill>
                <a:latin typeface="Futura Std Medium" panose="020B0502020204020303" pitchFamily="34" charset="0"/>
              </a:rPr>
              <a:t>“present-forward”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      rather than playing catch-up from behind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700" spc="-150" dirty="0">
              <a:solidFill>
                <a:schemeClr val="tx1">
                  <a:lumMod val="85000"/>
                  <a:lumOff val="15000"/>
                </a:schemeClr>
              </a:solidFill>
              <a:latin typeface="Futura Std Medium" panose="020B0502020204020303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409229" y="3206910"/>
            <a:ext cx="6436598" cy="5788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b="1" i="1" spc="-150" dirty="0">
                <a:solidFill>
                  <a:srgbClr val="7030A0"/>
                </a:solidFill>
                <a:latin typeface="Futura Std Medium" panose="020B0502020204020303" pitchFamily="34" charset="0"/>
              </a:rPr>
              <a:t>|</a:t>
            </a:r>
            <a:r>
              <a:rPr lang="en-US" sz="3000" b="1" i="1" spc="-150" dirty="0" err="1">
                <a:solidFill>
                  <a:srgbClr val="7030A0"/>
                </a:solidFill>
                <a:latin typeface="Futura Std Medium" panose="020B0502020204020303" pitchFamily="34" charset="0"/>
              </a:rPr>
              <a:t>cbase|’s</a:t>
            </a:r>
            <a:r>
              <a:rPr lang="en-US" sz="3000" b="1" i="1" spc="-150" dirty="0">
                <a:solidFill>
                  <a:srgbClr val="7030A0"/>
                </a:solidFill>
                <a:latin typeface="Futura Std Medium" panose="020B0502020204020303" pitchFamily="34" charset="0"/>
              </a:rPr>
              <a:t> real potential: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442113" y="264539"/>
            <a:ext cx="6436598" cy="9528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Futura Std Medium" panose="020B0502020204020303" pitchFamily="34" charset="0"/>
              </a:rPr>
              <a:t>Contact </a:t>
            </a:r>
            <a:r>
              <a:rPr lang="en-US" sz="2400" b="1" dirty="0">
                <a:latin typeface="Futura Std Medium" panose="020B0502020204020303" pitchFamily="34" charset="0"/>
              </a:rPr>
              <a:t>Alan Densmore   </a:t>
            </a:r>
            <a:r>
              <a:rPr lang="en-US" sz="2400" dirty="0">
                <a:latin typeface="Futura Std Medium" panose="020B0502020204020303" pitchFamily="34" charset="0"/>
              </a:rPr>
              <a:t>|   </a:t>
            </a:r>
            <a:r>
              <a:rPr lang="en-US" sz="24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visit</a:t>
            </a:r>
            <a:r>
              <a:rPr lang="en-US" sz="2400" dirty="0">
                <a:solidFill>
                  <a:srgbClr val="00B0F0"/>
                </a:solidFill>
                <a:latin typeface="Futura Std Medium" panose="020B0502020204020303" pitchFamily="34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Futura Std Medium" panose="020B0502020204020303" pitchFamily="34" charset="0"/>
              </a:rPr>
              <a:t>cbase.us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Futura Std Medium" panose="020B0502020204020303" pitchFamily="34" charset="0"/>
              </a:rPr>
              <a:t> (214) 280-4226  </a:t>
            </a:r>
            <a:r>
              <a:rPr lang="en-US" sz="2000" dirty="0">
                <a:solidFill>
                  <a:schemeClr val="tx2"/>
                </a:solidFill>
                <a:latin typeface="Futura Std Medium" panose="020B0502020204020303" pitchFamily="34" charset="0"/>
              </a:rPr>
              <a:t>alan@centerforward.com</a:t>
            </a:r>
            <a:endParaRPr lang="en-US" sz="2400" i="1" spc="-150" dirty="0">
              <a:solidFill>
                <a:srgbClr val="00B0F0"/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11972" y="774546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288" y="87676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2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50" y="983685"/>
            <a:ext cx="6312709" cy="3390669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310759" y="418764"/>
            <a:ext cx="5921299" cy="18856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3200" b="1" dirty="0">
                <a:solidFill>
                  <a:srgbClr val="7030A0"/>
                </a:solidFill>
                <a:latin typeface="Futura Std Medium" panose="020B0502020204020303" pitchFamily="34" charset="0"/>
              </a:rPr>
              <a:t>A rich </a:t>
            </a:r>
            <a:r>
              <a:rPr lang="en-US" sz="3200" b="1" i="1" dirty="0">
                <a:solidFill>
                  <a:srgbClr val="7030A0"/>
                </a:solidFill>
                <a:latin typeface="Futura Std Medium" panose="020B0502020204020303" pitchFamily="34" charset="0"/>
              </a:rPr>
              <a:t>context...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324659" y="4575820"/>
            <a:ext cx="5921299" cy="18856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i="1" dirty="0">
                <a:solidFill>
                  <a:srgbClr val="7030A0"/>
                </a:solidFill>
                <a:latin typeface="Futura Std Medium" panose="020B0502020204020303" pitchFamily="34" charset="0"/>
              </a:rPr>
              <a:t>A history </a:t>
            </a:r>
            <a:r>
              <a:rPr lang="en-US" sz="3200" b="1" dirty="0">
                <a:solidFill>
                  <a:srgbClr val="7030A0"/>
                </a:solidFill>
                <a:latin typeface="Futura Std Medium" panose="020B0502020204020303" pitchFamily="34" charset="0"/>
              </a:rPr>
              <a:t>over time...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8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20064" y="782638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380" y="884858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75" y="1239226"/>
            <a:ext cx="4050040" cy="465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6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48750" y="239103"/>
            <a:ext cx="6682157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The Bottleneck Problem</a:t>
            </a:r>
            <a:endParaRPr lang="en-US" sz="3600" dirty="0">
              <a:latin typeface="Futura Std Medium" panose="020B0502020204020303" pitchFamily="3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20064" y="782638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380" y="884858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75" y="1239226"/>
            <a:ext cx="4050040" cy="465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4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48750" y="239103"/>
            <a:ext cx="6682157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The Bottleneck Problem</a:t>
            </a:r>
            <a:endParaRPr lang="en-US" sz="3600" dirty="0">
              <a:latin typeface="Futura Std Medium" panose="020B0502020204020303" pitchFamily="3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20064" y="782638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380" y="884858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75" y="1239226"/>
            <a:ext cx="4050040" cy="4656334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5731723" y="1279395"/>
            <a:ext cx="3595107" cy="42727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Only </a:t>
            </a:r>
            <a:r>
              <a:rPr lang="en-US" sz="2700" b="1" dirty="0">
                <a:solidFill>
                  <a:srgbClr val="C00000"/>
                </a:solidFill>
                <a:latin typeface="Futura Std Medium" panose="020B0502020204020303" pitchFamily="34" charset="0"/>
              </a:rPr>
              <a:t>one person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knows how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sz="2700" dirty="0"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9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48750" y="239103"/>
            <a:ext cx="6682157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The Bottleneck Problem</a:t>
            </a:r>
            <a:endParaRPr lang="en-US" sz="3600" dirty="0">
              <a:latin typeface="Futura Std Medium" panose="020B0502020204020303" pitchFamily="3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20064" y="782638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380" y="884858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75" y="1239226"/>
            <a:ext cx="4050040" cy="4656334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5731723" y="1279395"/>
            <a:ext cx="3595107" cy="42727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Only </a:t>
            </a:r>
            <a:r>
              <a:rPr lang="en-US" sz="2700" b="1" dirty="0">
                <a:solidFill>
                  <a:srgbClr val="C00000"/>
                </a:solidFill>
                <a:latin typeface="Futura Std Medium" panose="020B0502020204020303" pitchFamily="34" charset="0"/>
              </a:rPr>
              <a:t>one person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knows how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700" b="1" dirty="0">
                <a:solidFill>
                  <a:srgbClr val="C00000"/>
                </a:solidFill>
                <a:latin typeface="Futura Std Medium" panose="020B0502020204020303" pitchFamily="34" charset="0"/>
              </a:rPr>
              <a:t>Scattered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data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sz="2700" dirty="0"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46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48750" y="239103"/>
            <a:ext cx="6682157" cy="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The Bottleneck Problem</a:t>
            </a:r>
            <a:endParaRPr lang="en-US" sz="3600" dirty="0">
              <a:latin typeface="Futura Std Medium" panose="020B0502020204020303" pitchFamily="3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11972" y="107571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20064" y="782638"/>
            <a:ext cx="1387736" cy="559398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11972" y="148455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11972" y="215152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11972" y="2818502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1972" y="3485477"/>
            <a:ext cx="1387736" cy="5593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831" y="2026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Medium" panose="020B0502020204020303" pitchFamily="34" charset="0"/>
              </a:rPr>
              <a:t>What it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380" y="884858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Std Medium" panose="020B0502020204020303" pitchFamily="34" charset="0"/>
              </a:rPr>
              <a:t>The need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50" y="1579585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Our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45" y="224656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The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75" y="2913535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Why 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749" y="3580510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utura Std Medium" panose="020B0502020204020303" pitchFamily="34" charset="0"/>
              </a:rPr>
              <a:t>Get |cbase|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75" y="1239226"/>
            <a:ext cx="4050040" cy="4656334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5731723" y="1279395"/>
            <a:ext cx="3595107" cy="42727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Only </a:t>
            </a:r>
            <a:r>
              <a:rPr lang="en-US" sz="2700" b="1" dirty="0">
                <a:solidFill>
                  <a:srgbClr val="C00000"/>
                </a:solidFill>
                <a:latin typeface="Futura Std Medium" panose="020B0502020204020303" pitchFamily="34" charset="0"/>
              </a:rPr>
              <a:t>one person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knows how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700" b="1" dirty="0">
                <a:solidFill>
                  <a:srgbClr val="C00000"/>
                </a:solidFill>
                <a:latin typeface="Futura Std Medium" panose="020B0502020204020303" pitchFamily="34" charset="0"/>
              </a:rPr>
              <a:t>Scattered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data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700" b="1" dirty="0">
                <a:solidFill>
                  <a:srgbClr val="C00000"/>
                </a:solidFill>
                <a:latin typeface="Futura Std Medium" panose="020B0502020204020303" pitchFamily="34" charset="0"/>
              </a:rPr>
              <a:t>Hours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rPr>
              <a:t> on tedious          manual work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sz="2700" dirty="0"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7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1088</Words>
  <Application>Microsoft Office PowerPoint</Application>
  <PresentationFormat>On-screen Show (4:3)</PresentationFormat>
  <Paragraphs>340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 Light</vt:lpstr>
      <vt:lpstr>Calibri</vt:lpstr>
      <vt:lpstr>Courier New</vt:lpstr>
      <vt:lpstr>Futura Std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2016-11-10T17:44:33Z</dcterms:created>
  <dcterms:modified xsi:type="dcterms:W3CDTF">2016-12-02T17:25:05Z</dcterms:modified>
</cp:coreProperties>
</file>